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87C78A-05B9-7B83-6500-D715355A107A}" v="6" dt="2023-04-07T10:25:58.04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9287C78A-05B9-7B83-6500-D715355A107A}"/>
    <pc:docChg chg="modSld">
      <pc:chgData name="GOMEZ, Paula" userId="S::gomezp@who.int::c93cf399-3ed7-4230-9282-8831e3fe5ae7" providerId="AD" clId="Web-{9287C78A-05B9-7B83-6500-D715355A107A}" dt="2023-04-07T10:25:58.044" v="5" actId="20577"/>
      <pc:docMkLst>
        <pc:docMk/>
      </pc:docMkLst>
      <pc:sldChg chg="modSp">
        <pc:chgData name="GOMEZ, Paula" userId="S::gomezp@who.int::c93cf399-3ed7-4230-9282-8831e3fe5ae7" providerId="AD" clId="Web-{9287C78A-05B9-7B83-6500-D715355A107A}" dt="2023-04-07T10:25:58.044" v="5" actId="20577"/>
        <pc:sldMkLst>
          <pc:docMk/>
          <pc:sldMk cId="0" sldId="257"/>
        </pc:sldMkLst>
        <pc:spChg chg="mod">
          <ac:chgData name="GOMEZ, Paula" userId="S::gomezp@who.int::c93cf399-3ed7-4230-9282-8831e3fe5ae7" providerId="AD" clId="Web-{9287C78A-05B9-7B83-6500-D715355A107A}" dt="2023-04-07T10:25:58.044" v="5" actId="20577"/>
          <ac:spMkLst>
            <pc:docMk/>
            <pc:sldMk cId="0" sldId="257"/>
            <ac:spMk id="278" creationId="{00000000-0000-0000-0000-000000000000}"/>
          </ac:spMkLst>
        </pc:spChg>
      </pc:sldChg>
    </pc:docChg>
  </pc:docChgLst>
  <pc:docChgLst>
    <pc:chgData name="GOMEZ, Paula" userId="c93cf399-3ed7-4230-9282-8831e3fe5ae7" providerId="ADAL" clId="{DA754EC8-F1C5-458D-8964-B109A59E6622}"/>
    <pc:docChg chg="modSld">
      <pc:chgData name="GOMEZ, Paula" userId="c93cf399-3ed7-4230-9282-8831e3fe5ae7" providerId="ADAL" clId="{DA754EC8-F1C5-458D-8964-B109A59E6622}" dt="2023-01-24T14:32:38.325" v="23" actId="14100"/>
      <pc:docMkLst>
        <pc:docMk/>
      </pc:docMkLst>
      <pc:sldChg chg="modSp mod">
        <pc:chgData name="GOMEZ, Paula" userId="c93cf399-3ed7-4230-9282-8831e3fe5ae7" providerId="ADAL" clId="{DA754EC8-F1C5-458D-8964-B109A59E6622}" dt="2023-01-24T14:30:29.903" v="0" actId="1076"/>
        <pc:sldMkLst>
          <pc:docMk/>
          <pc:sldMk cId="0" sldId="256"/>
        </pc:sldMkLst>
        <pc:spChg chg="mod">
          <ac:chgData name="GOMEZ, Paula" userId="c93cf399-3ed7-4230-9282-8831e3fe5ae7" providerId="ADAL" clId="{DA754EC8-F1C5-458D-8964-B109A59E6622}" dt="2023-01-24T14:30:29.903" v="0" actId="1076"/>
          <ac:spMkLst>
            <pc:docMk/>
            <pc:sldMk cId="0" sldId="256"/>
            <ac:spMk id="275" creationId="{00000000-0000-0000-0000-000000000000}"/>
          </ac:spMkLst>
        </pc:spChg>
      </pc:sldChg>
      <pc:sldChg chg="modSp mod">
        <pc:chgData name="GOMEZ, Paula" userId="c93cf399-3ed7-4230-9282-8831e3fe5ae7" providerId="ADAL" clId="{DA754EC8-F1C5-458D-8964-B109A59E6622}" dt="2023-01-24T14:30:49.511" v="13" actId="20577"/>
        <pc:sldMkLst>
          <pc:docMk/>
          <pc:sldMk cId="0" sldId="257"/>
        </pc:sldMkLst>
        <pc:spChg chg="mod">
          <ac:chgData name="GOMEZ, Paula" userId="c93cf399-3ed7-4230-9282-8831e3fe5ae7" providerId="ADAL" clId="{DA754EC8-F1C5-458D-8964-B109A59E6622}" dt="2023-01-24T14:30:49.511" v="13" actId="20577"/>
          <ac:spMkLst>
            <pc:docMk/>
            <pc:sldMk cId="0" sldId="257"/>
            <ac:spMk id="278" creationId="{00000000-0000-0000-0000-000000000000}"/>
          </ac:spMkLst>
        </pc:spChg>
      </pc:sldChg>
      <pc:sldChg chg="modSp mod">
        <pc:chgData name="GOMEZ, Paula" userId="c93cf399-3ed7-4230-9282-8831e3fe5ae7" providerId="ADAL" clId="{DA754EC8-F1C5-458D-8964-B109A59E6622}" dt="2023-01-24T14:30:56.736" v="14" actId="207"/>
        <pc:sldMkLst>
          <pc:docMk/>
          <pc:sldMk cId="0" sldId="258"/>
        </pc:sldMkLst>
        <pc:spChg chg="mod">
          <ac:chgData name="GOMEZ, Paula" userId="c93cf399-3ed7-4230-9282-8831e3fe5ae7" providerId="ADAL" clId="{DA754EC8-F1C5-458D-8964-B109A59E6622}" dt="2023-01-24T14:30:56.736" v="14" actId="207"/>
          <ac:spMkLst>
            <pc:docMk/>
            <pc:sldMk cId="0" sldId="258"/>
            <ac:spMk id="283" creationId="{00000000-0000-0000-0000-000000000000}"/>
          </ac:spMkLst>
        </pc:spChg>
      </pc:sldChg>
      <pc:sldChg chg="modSp mod">
        <pc:chgData name="GOMEZ, Paula" userId="c93cf399-3ed7-4230-9282-8831e3fe5ae7" providerId="ADAL" clId="{DA754EC8-F1C5-458D-8964-B109A59E6622}" dt="2023-01-24T14:31:25.362" v="15" actId="207"/>
        <pc:sldMkLst>
          <pc:docMk/>
          <pc:sldMk cId="0" sldId="264"/>
        </pc:sldMkLst>
        <pc:spChg chg="mod">
          <ac:chgData name="GOMEZ, Paula" userId="c93cf399-3ed7-4230-9282-8831e3fe5ae7" providerId="ADAL" clId="{DA754EC8-F1C5-458D-8964-B109A59E6622}" dt="2023-01-24T14:31:25.362" v="15" actId="207"/>
          <ac:spMkLst>
            <pc:docMk/>
            <pc:sldMk cId="0" sldId="264"/>
            <ac:spMk id="333" creationId="{00000000-0000-0000-0000-000000000000}"/>
          </ac:spMkLst>
        </pc:spChg>
      </pc:sldChg>
      <pc:sldChg chg="modSp mod">
        <pc:chgData name="GOMEZ, Paula" userId="c93cf399-3ed7-4230-9282-8831e3fe5ae7" providerId="ADAL" clId="{DA754EC8-F1C5-458D-8964-B109A59E6622}" dt="2023-01-24T14:31:35.204" v="16" actId="14100"/>
        <pc:sldMkLst>
          <pc:docMk/>
          <pc:sldMk cId="0" sldId="268"/>
        </pc:sldMkLst>
        <pc:spChg chg="mod">
          <ac:chgData name="GOMEZ, Paula" userId="c93cf399-3ed7-4230-9282-8831e3fe5ae7" providerId="ADAL" clId="{DA754EC8-F1C5-458D-8964-B109A59E6622}" dt="2023-01-24T14:31:35.204" v="16" actId="14100"/>
          <ac:spMkLst>
            <pc:docMk/>
            <pc:sldMk cId="0" sldId="268"/>
            <ac:spMk id="2" creationId="{6A057D70-7CAB-C6D3-DE40-4EEF204163EE}"/>
          </ac:spMkLst>
        </pc:spChg>
      </pc:sldChg>
      <pc:sldChg chg="modSp mod">
        <pc:chgData name="GOMEZ, Paula" userId="c93cf399-3ed7-4230-9282-8831e3fe5ae7" providerId="ADAL" clId="{DA754EC8-F1C5-458D-8964-B109A59E6622}" dt="2023-01-24T14:31:46.415" v="17" actId="207"/>
        <pc:sldMkLst>
          <pc:docMk/>
          <pc:sldMk cId="0" sldId="270"/>
        </pc:sldMkLst>
        <pc:spChg chg="mod">
          <ac:chgData name="GOMEZ, Paula" userId="c93cf399-3ed7-4230-9282-8831e3fe5ae7" providerId="ADAL" clId="{DA754EC8-F1C5-458D-8964-B109A59E6622}" dt="2023-01-24T14:31:46.415" v="17" actId="207"/>
          <ac:spMkLst>
            <pc:docMk/>
            <pc:sldMk cId="0" sldId="270"/>
            <ac:spMk id="366" creationId="{00000000-0000-0000-0000-000000000000}"/>
          </ac:spMkLst>
        </pc:spChg>
      </pc:sldChg>
      <pc:sldChg chg="modSp mod">
        <pc:chgData name="GOMEZ, Paula" userId="c93cf399-3ed7-4230-9282-8831e3fe5ae7" providerId="ADAL" clId="{DA754EC8-F1C5-458D-8964-B109A59E6622}" dt="2023-01-24T14:31:52.350" v="18" actId="207"/>
        <pc:sldMkLst>
          <pc:docMk/>
          <pc:sldMk cId="0" sldId="271"/>
        </pc:sldMkLst>
        <pc:spChg chg="mod">
          <ac:chgData name="GOMEZ, Paula" userId="c93cf399-3ed7-4230-9282-8831e3fe5ae7" providerId="ADAL" clId="{DA754EC8-F1C5-458D-8964-B109A59E6622}" dt="2023-01-24T14:31:52.350" v="18" actId="207"/>
          <ac:spMkLst>
            <pc:docMk/>
            <pc:sldMk cId="0" sldId="271"/>
            <ac:spMk id="4" creationId="{62229BAA-CD2D-524B-8E2B-B66324B078B4}"/>
          </ac:spMkLst>
        </pc:spChg>
      </pc:sldChg>
      <pc:sldChg chg="modSp mod">
        <pc:chgData name="GOMEZ, Paula" userId="c93cf399-3ed7-4230-9282-8831e3fe5ae7" providerId="ADAL" clId="{DA754EC8-F1C5-458D-8964-B109A59E6622}" dt="2023-01-24T14:32:01.135" v="19" actId="20577"/>
        <pc:sldMkLst>
          <pc:docMk/>
          <pc:sldMk cId="0" sldId="272"/>
        </pc:sldMkLst>
        <pc:spChg chg="mod">
          <ac:chgData name="GOMEZ, Paula" userId="c93cf399-3ed7-4230-9282-8831e3fe5ae7" providerId="ADAL" clId="{DA754EC8-F1C5-458D-8964-B109A59E6622}" dt="2023-01-24T14:32:01.135" v="19" actId="20577"/>
          <ac:spMkLst>
            <pc:docMk/>
            <pc:sldMk cId="0" sldId="272"/>
            <ac:spMk id="384" creationId="{00000000-0000-0000-0000-000000000000}"/>
          </ac:spMkLst>
        </pc:spChg>
      </pc:sldChg>
      <pc:sldChg chg="modSp mod">
        <pc:chgData name="GOMEZ, Paula" userId="c93cf399-3ed7-4230-9282-8831e3fe5ae7" providerId="ADAL" clId="{DA754EC8-F1C5-458D-8964-B109A59E6622}" dt="2023-01-24T14:32:20.397" v="21" actId="14100"/>
        <pc:sldMkLst>
          <pc:docMk/>
          <pc:sldMk cId="0" sldId="274"/>
        </pc:sldMkLst>
        <pc:spChg chg="mod">
          <ac:chgData name="GOMEZ, Paula" userId="c93cf399-3ed7-4230-9282-8831e3fe5ae7" providerId="ADAL" clId="{DA754EC8-F1C5-458D-8964-B109A59E6622}" dt="2023-01-24T14:32:20.397" v="21" actId="14100"/>
          <ac:spMkLst>
            <pc:docMk/>
            <pc:sldMk cId="0" sldId="274"/>
            <ac:spMk id="398" creationId="{00000000-0000-0000-0000-000000000000}"/>
          </ac:spMkLst>
        </pc:spChg>
      </pc:sldChg>
      <pc:sldChg chg="modSp mod">
        <pc:chgData name="GOMEZ, Paula" userId="c93cf399-3ed7-4230-9282-8831e3fe5ae7" providerId="ADAL" clId="{DA754EC8-F1C5-458D-8964-B109A59E6622}" dt="2023-01-24T14:32:30.672" v="22" actId="207"/>
        <pc:sldMkLst>
          <pc:docMk/>
          <pc:sldMk cId="0" sldId="275"/>
        </pc:sldMkLst>
        <pc:spChg chg="mod">
          <ac:chgData name="GOMEZ, Paula" userId="c93cf399-3ed7-4230-9282-8831e3fe5ae7" providerId="ADAL" clId="{DA754EC8-F1C5-458D-8964-B109A59E6622}" dt="2023-01-24T14:32:30.672" v="22" actId="207"/>
          <ac:spMkLst>
            <pc:docMk/>
            <pc:sldMk cId="0" sldId="275"/>
            <ac:spMk id="402" creationId="{00000000-0000-0000-0000-000000000000}"/>
          </ac:spMkLst>
        </pc:spChg>
      </pc:sldChg>
      <pc:sldChg chg="modSp mod">
        <pc:chgData name="GOMEZ, Paula" userId="c93cf399-3ed7-4230-9282-8831e3fe5ae7" providerId="ADAL" clId="{DA754EC8-F1C5-458D-8964-B109A59E6622}" dt="2023-01-24T14:32:38.325" v="23" actId="14100"/>
        <pc:sldMkLst>
          <pc:docMk/>
          <pc:sldMk cId="0" sldId="276"/>
        </pc:sldMkLst>
        <pc:spChg chg="mod">
          <ac:chgData name="GOMEZ, Paula" userId="c93cf399-3ed7-4230-9282-8831e3fe5ae7" providerId="ADAL" clId="{DA754EC8-F1C5-458D-8964-B109A59E6622}" dt="2023-01-24T14:32:38.325" v="23" actId="14100"/>
          <ac:spMkLst>
            <pc:docMk/>
            <pc:sldMk cId="0" sldId="276"/>
            <ac:spMk id="41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1143000" y="685800"/>
            <a:ext cx="4572000" cy="3429000"/>
          </a:xfrm>
          <a:prstGeom prst="rect">
            <a:avLst/>
          </a:prstGeom>
        </p:spPr>
        <p:txBody>
          <a:bodyPr/>
          <a:lstStyle/>
          <a:p>
            <a:endParaRPr/>
          </a:p>
        </p:txBody>
      </p:sp>
      <p:sp>
        <p:nvSpPr>
          <p:cNvPr id="270" name="Shape 27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who.int/gender/documents/OMS_Ethics&amp;Safety10Aug07.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apps.who.int/iris/handle/10665/7000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oxfordmedicine.com/view/10.1093/med/9780190270742.001.0001/med-9780190270742"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oxfordmedicine.com/view/10.1093/med/9780190270742.001.0001/med-9780190270742-chapter-2"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pps.who.int/iris/bitstream/handle/10665/164576/9789240694033_eng.pdf"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apps.who.int/iris/bitstream/handle/10665/70006/WHO_CDS_EPR_GIP_2007.2_eng.pdf?sequence=1&amp;isAllowed=y" TargetMode="External"/><Relationship Id="rId5" Type="http://schemas.openxmlformats.org/officeDocument/2006/relationships/hyperlink" Target="https://oxfordmedicine.com/view/10.1093/med/9780190270742.001.0001/med-9780190270742-chapter-2" TargetMode="External"/><Relationship Id="rId4" Type="http://schemas.openxmlformats.org/officeDocument/2006/relationships/hyperlink" Target="https://oxfordmedicine.com/view/10.1093/med/9780190270742.001.0001/med-9780190270742"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noRot="1" noChangeAspect="1"/>
          </p:cNvSpPr>
          <p:nvPr>
            <p:ph type="sldImg"/>
          </p:nvPr>
        </p:nvSpPr>
        <p:spPr>
          <a:xfrm>
            <a:off x="381000" y="685800"/>
            <a:ext cx="6096000" cy="3429000"/>
          </a:xfrm>
          <a:prstGeom prst="rect">
            <a:avLst/>
          </a:prstGeom>
        </p:spPr>
        <p:txBody>
          <a:bodyPr/>
          <a:lstStyle/>
          <a:p>
            <a:endParaRPr/>
          </a:p>
        </p:txBody>
      </p:sp>
      <p:sp>
        <p:nvSpPr>
          <p:cNvPr id="287" name="Shape 287"/>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hape 370"/>
          <p:cNvSpPr>
            <a:spLocks noGrp="1" noRot="1" noChangeAspect="1"/>
          </p:cNvSpPr>
          <p:nvPr>
            <p:ph type="sldImg"/>
          </p:nvPr>
        </p:nvSpPr>
        <p:spPr>
          <a:xfrm>
            <a:off x="381000" y="685800"/>
            <a:ext cx="6096000" cy="3429000"/>
          </a:xfrm>
          <a:prstGeom prst="rect">
            <a:avLst/>
          </a:prstGeom>
        </p:spPr>
        <p:txBody>
          <a:bodyPr/>
          <a:lstStyle/>
          <a:p>
            <a:endParaRPr/>
          </a:p>
        </p:txBody>
      </p:sp>
      <p:sp>
        <p:nvSpPr>
          <p:cNvPr id="371" name="Shape 371"/>
          <p:cNvSpPr>
            <a:spLocks noGrp="1"/>
          </p:cNvSpPr>
          <p:nvPr>
            <p:ph type="body" sz="quarter" idx="1"/>
          </p:nvPr>
        </p:nvSpPr>
        <p:spPr>
          <a:prstGeom prst="rect">
            <a:avLst/>
          </a:prstGeom>
        </p:spPr>
        <p:txBody>
          <a:bodyPr/>
          <a:lstStyle/>
          <a:p>
            <a:r>
              <a:t>(1)- Information on Policy Directive on Protection from sexual exploitation and sexual abuse (SEA), WHO, Information note: 23/2021</a:t>
            </a:r>
          </a:p>
          <a:p>
            <a:r>
              <a:t>https://cdn.who.int/media/docs/default-source/ethics/information-on-policy-directive-on-protection-from-sexual-exploitation-and-sexual-abuse-.pdf?sfvrsn=8926f2fa_19&amp;download=true</a:t>
            </a:r>
          </a:p>
          <a:p>
            <a:endParaRPr/>
          </a:p>
          <a:p>
            <a:r>
              <a:t>(2)- WHO Ethical and safety recommendations for researching, documenting and monitoring sexual violence in emergencies </a:t>
            </a:r>
          </a:p>
          <a:p>
            <a:r>
              <a:t>https://www.who.int/gender/documents/OMS_Ethics&amp;Safety10Aug07.pdf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a:lstStyle/>
          <a:p>
            <a:endParaRPr/>
          </a:p>
        </p:txBody>
      </p:sp>
      <p:sp>
        <p:nvSpPr>
          <p:cNvPr id="380" name="Shape 380"/>
          <p:cNvSpPr>
            <a:spLocks noGrp="1"/>
          </p:cNvSpPr>
          <p:nvPr>
            <p:ph type="body" sz="quarter" idx="1"/>
          </p:nvPr>
        </p:nvSpPr>
        <p:spPr>
          <a:prstGeom prst="rect">
            <a:avLst/>
          </a:prstGeom>
        </p:spPr>
        <p:txBody>
          <a:bodyPr/>
          <a:lstStyle/>
          <a:p>
            <a:r>
              <a:t>Information on Policy Directive on Protection from sexual exploitation and sexual abuse (SEA), WHO, Information note: 23/2021</a:t>
            </a:r>
          </a:p>
          <a:p>
            <a:r>
              <a:t>https://cdn.who.int/media/docs/default-source/ethics/information-on-policy-directive-on-protection-from-sexual-exploitation-and-sexual-abuse-.pdf?sfvrsn=8926f2fa_19&amp;download=true</a:t>
            </a:r>
          </a:p>
          <a:p>
            <a:endParaRPr/>
          </a:p>
          <a:p>
            <a:r>
              <a:t>WHO Ethical and safety recommendations for researching, documenting and monitoring sexual violence in emergencies </a:t>
            </a:r>
          </a:p>
          <a:p>
            <a:r>
              <a:t>https://www.who.int/gender/documents/OMS_Ethics&amp;Safety10Aug07.pdf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a:spLocks noGrp="1" noRot="1" noChangeAspect="1"/>
          </p:cNvSpPr>
          <p:nvPr>
            <p:ph type="sldImg"/>
          </p:nvPr>
        </p:nvSpPr>
        <p:spPr>
          <a:xfrm>
            <a:off x="381000" y="685800"/>
            <a:ext cx="6096000" cy="3429000"/>
          </a:xfrm>
          <a:prstGeom prst="rect">
            <a:avLst/>
          </a:prstGeom>
        </p:spPr>
        <p:txBody>
          <a:bodyPr/>
          <a:lstStyle/>
          <a:p>
            <a:endParaRPr/>
          </a:p>
        </p:txBody>
      </p:sp>
      <p:sp>
        <p:nvSpPr>
          <p:cNvPr id="408" name="Shape 408"/>
          <p:cNvSpPr>
            <a:spLocks noGrp="1"/>
          </p:cNvSpPr>
          <p:nvPr>
            <p:ph type="body" sz="quarter" idx="1"/>
          </p:nvPr>
        </p:nvSpPr>
        <p:spPr>
          <a:prstGeom prst="rect">
            <a:avLst/>
          </a:prstGeom>
        </p:spPr>
        <p:txBody>
          <a:bodyPr/>
          <a:lstStyle/>
          <a:p>
            <a:r>
              <a:t>WHO Ethical and safety recommendations for researching, documenting and monitoring sexual violence in emergencies </a:t>
            </a:r>
          </a:p>
          <a:p>
            <a:r>
              <a:rPr u="sng">
                <a:solidFill>
                  <a:srgbClr val="0563C1"/>
                </a:solidFill>
                <a:uFill>
                  <a:solidFill>
                    <a:srgbClr val="0563C1"/>
                  </a:solidFill>
                </a:uFill>
                <a:hlinkClick r:id="rId3"/>
              </a:rPr>
              <a:t>https://www.who.int/gender/documents/OMS_Ethics&amp;Safety10Aug07.pdf</a:t>
            </a:r>
            <a: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noRot="1" noChangeAspect="1"/>
          </p:cNvSpPr>
          <p:nvPr>
            <p:ph type="sldImg"/>
          </p:nvPr>
        </p:nvSpPr>
        <p:spPr>
          <a:xfrm>
            <a:off x="381000" y="685800"/>
            <a:ext cx="6096000" cy="3429000"/>
          </a:xfrm>
          <a:prstGeom prst="rect">
            <a:avLst/>
          </a:prstGeom>
        </p:spPr>
        <p:txBody>
          <a:bodyPr/>
          <a:lstStyle/>
          <a:p>
            <a:endParaRPr/>
          </a:p>
        </p:txBody>
      </p:sp>
      <p:sp>
        <p:nvSpPr>
          <p:cNvPr id="420" name="Shape 420"/>
          <p:cNvSpPr>
            <a:spLocks noGrp="1"/>
          </p:cNvSpPr>
          <p:nvPr>
            <p:ph type="body" sz="quarter" idx="1"/>
          </p:nvPr>
        </p:nvSpPr>
        <p:spPr>
          <a:prstGeom prst="rect">
            <a:avLst/>
          </a:prstGeom>
        </p:spPr>
        <p:txBody>
          <a:bodyPr/>
          <a:lstStyle/>
          <a:p>
            <a:r>
              <a:t>WHO Ethical and safety recommendations for researching, documenting and monitoring sexual violence in emergencies </a:t>
            </a:r>
          </a:p>
          <a:p>
            <a:r>
              <a:t>https://www.who.int/gender/documents/OMS_Ethics&amp;Safety10Aug07.pdf</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noRot="1" noChangeAspect="1"/>
          </p:cNvSpPr>
          <p:nvPr>
            <p:ph type="sldImg"/>
          </p:nvPr>
        </p:nvSpPr>
        <p:spPr>
          <a:xfrm>
            <a:off x="381000" y="685800"/>
            <a:ext cx="6096000" cy="3429000"/>
          </a:xfrm>
          <a:prstGeom prst="rect">
            <a:avLst/>
          </a:prstGeom>
        </p:spPr>
        <p:txBody>
          <a:bodyPr/>
          <a:lstStyle/>
          <a:p>
            <a:endParaRPr/>
          </a:p>
        </p:txBody>
      </p:sp>
      <p:sp>
        <p:nvSpPr>
          <p:cNvPr id="427" name="Shape 427"/>
          <p:cNvSpPr>
            <a:spLocks noGrp="1"/>
          </p:cNvSpPr>
          <p:nvPr>
            <p:ph type="body" sz="quarter" idx="1"/>
          </p:nvPr>
        </p:nvSpPr>
        <p:spPr>
          <a:prstGeom prst="rect">
            <a:avLst/>
          </a:prstGeom>
        </p:spPr>
        <p:txBody>
          <a:bodyPr/>
          <a:lstStyle/>
          <a:p>
            <a:r>
              <a:t>WHO Ethical and safety recommendations for researching, documenting and monitoring sexual violence in emergencies </a:t>
            </a:r>
          </a:p>
          <a:p>
            <a:r>
              <a:t>https://www.who.int/gender/documents/OMS_Ethics&amp;Safety10Aug07.pdf</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a:p>
        </p:txBody>
      </p:sp>
      <p:sp>
        <p:nvSpPr>
          <p:cNvPr id="315" name="Shape 315"/>
          <p:cNvSpPr>
            <a:spLocks noGrp="1"/>
          </p:cNvSpPr>
          <p:nvPr>
            <p:ph type="body" sz="quarter" idx="1"/>
          </p:nvPr>
        </p:nvSpPr>
        <p:spPr>
          <a:prstGeom prst="rect">
            <a:avLst/>
          </a:prstGeom>
        </p:spPr>
        <p:txBody>
          <a:bodyPr/>
          <a:lstStyle/>
          <a:p>
            <a:pPr>
              <a:spcBef>
                <a:spcPts val="200"/>
              </a:spcBef>
            </a:pPr>
            <a:r>
              <a:t> “Ethics” can be defined as a system or code of moral values that provides rules and standards of conduct.</a:t>
            </a:r>
          </a:p>
          <a:p>
            <a:pPr>
              <a:spcBef>
                <a:spcPts val="200"/>
              </a:spcBef>
            </a:pPr>
            <a:endParaRPr/>
          </a:p>
          <a:p>
            <a:pPr>
              <a:spcBef>
                <a:spcPts val="100"/>
              </a:spcBef>
            </a:pPr>
            <a:r>
              <a:t>“Health ethics”  is the interdisciplinary field of study and practice that seeks specifically to understand the values undergirding decisions and actions in health care, health research and health policy, and to provide guidance for action when these values conflict. Ethics involves judgements about “the way we ought to live our lives, including our actions, intentions, and our habitual behavior.”</a:t>
            </a:r>
          </a:p>
          <a:p>
            <a:pPr>
              <a:spcBef>
                <a:spcPts val="100"/>
              </a:spcBef>
            </a:pPr>
            <a:endParaRPr/>
          </a:p>
          <a:p>
            <a:pPr>
              <a:spcBef>
                <a:spcPts val="100"/>
              </a:spcBef>
            </a:pPr>
            <a:r>
              <a:t>Ethics does not provide a prescribed set of policies.</a:t>
            </a:r>
          </a:p>
          <a:p>
            <a:pPr>
              <a:spcBef>
                <a:spcPts val="100"/>
              </a:spcBef>
            </a:pPr>
            <a:endParaRPr/>
          </a:p>
          <a:p>
            <a:pPr>
              <a:spcBef>
                <a:spcPts val="100"/>
              </a:spcBef>
            </a:pPr>
            <a:r>
              <a:t>Ethical considerations will be shaped by the local context and cultural values.</a:t>
            </a:r>
          </a:p>
          <a:p>
            <a:pPr>
              <a:spcBef>
                <a:spcPts val="100"/>
              </a:spcBef>
            </a:pPr>
            <a:endParaRPr/>
          </a:p>
          <a:p>
            <a:pPr>
              <a:spcBef>
                <a:spcPts val="100"/>
              </a:spcBef>
            </a:pPr>
            <a:r>
              <a:t>All ethical deliberations must take place within the context of the principles of human rights and be consistent with applicable human rights laws.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r>
              <a:t>Research ethics in international epidemic response</a:t>
            </a:r>
          </a:p>
          <a:p>
            <a:r>
              <a:t>https://www.who.int/publications/i/item/WHO_HSE_GIP_ITP_10.1</a:t>
            </a:r>
          </a:p>
          <a:p>
            <a:r>
              <a:t>Page 4</a:t>
            </a:r>
          </a:p>
          <a:p>
            <a:endParaRPr/>
          </a:p>
          <a:p>
            <a:r>
              <a:t>Ethical considerations in developing a public health response to pandemic influenza</a:t>
            </a:r>
          </a:p>
          <a:p>
            <a:pPr>
              <a:defRPr u="sng"/>
            </a:pPr>
            <a:r>
              <a:rPr>
                <a:solidFill>
                  <a:srgbClr val="0563C1"/>
                </a:solidFill>
                <a:uFill>
                  <a:solidFill>
                    <a:srgbClr val="0563C1"/>
                  </a:solidFill>
                </a:uFill>
                <a:hlinkClick r:id="rId3"/>
              </a:rPr>
              <a:t>https://apps.who.int/iris/handle/10665/70006</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noRot="1" noChangeAspect="1"/>
          </p:cNvSpPr>
          <p:nvPr>
            <p:ph type="sldImg"/>
          </p:nvPr>
        </p:nvSpPr>
        <p:spPr>
          <a:xfrm>
            <a:off x="381000" y="685800"/>
            <a:ext cx="6096000" cy="3429000"/>
          </a:xfrm>
          <a:prstGeom prst="rect">
            <a:avLst/>
          </a:prstGeom>
        </p:spPr>
        <p:txBody>
          <a:bodyPr/>
          <a:lstStyle/>
          <a:p>
            <a:endParaRPr/>
          </a:p>
        </p:txBody>
      </p:sp>
      <p:sp>
        <p:nvSpPr>
          <p:cNvPr id="330" name="Shape 330"/>
          <p:cNvSpPr>
            <a:spLocks noGrp="1"/>
          </p:cNvSpPr>
          <p:nvPr>
            <p:ph type="body" sz="quarter" idx="1"/>
          </p:nvPr>
        </p:nvSpPr>
        <p:spPr>
          <a:prstGeom prst="rect">
            <a:avLst/>
          </a:prstGeom>
        </p:spPr>
        <p:txBody>
          <a:bodyPr/>
          <a:lstStyle/>
          <a:p>
            <a:r>
              <a:rPr u="sng">
                <a:solidFill>
                  <a:srgbClr val="0563C1"/>
                </a:solidFill>
                <a:uFill>
                  <a:solidFill>
                    <a:srgbClr val="0563C1"/>
                  </a:solidFill>
                </a:uFill>
                <a:hlinkClick r:id="rId3"/>
              </a:rPr>
              <a:t>Emergency Ethics: Public Health Preparedness and Response/ Ethical Aspects of Public Health Emergency Preparedness and Response</a:t>
            </a:r>
            <a:r>
              <a:t> </a:t>
            </a:r>
            <a:r>
              <a:rPr u="sng">
                <a:solidFill>
                  <a:srgbClr val="0563C1"/>
                </a:solidFill>
                <a:uFill>
                  <a:solidFill>
                    <a:srgbClr val="0563C1"/>
                  </a:solidFill>
                </a:uFill>
                <a:hlinkClick r:id="rId4"/>
              </a:rPr>
              <a:t>https://oxfordmedicine.com/view/10.1093/med/9780190270742.001.0001/med-9780190270742-chapter-2</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noRot="1" noChangeAspect="1"/>
          </p:cNvSpPr>
          <p:nvPr>
            <p:ph type="sldImg"/>
          </p:nvPr>
        </p:nvSpPr>
        <p:spPr>
          <a:xfrm>
            <a:off x="381000" y="685800"/>
            <a:ext cx="6096000" cy="3429000"/>
          </a:xfrm>
          <a:prstGeom prst="rect">
            <a:avLst/>
          </a:prstGeom>
        </p:spPr>
        <p:txBody>
          <a:bodyPr/>
          <a:lstStyle/>
          <a:p>
            <a:endParaRPr/>
          </a:p>
        </p:txBody>
      </p:sp>
      <p:sp>
        <p:nvSpPr>
          <p:cNvPr id="337" name="Shape 337"/>
          <p:cNvSpPr>
            <a:spLocks noGrp="1"/>
          </p:cNvSpPr>
          <p:nvPr>
            <p:ph type="body" sz="quarter" idx="1"/>
          </p:nvPr>
        </p:nvSpPr>
        <p:spPr>
          <a:prstGeom prst="rect">
            <a:avLst/>
          </a:prstGeom>
        </p:spPr>
        <p:txBody>
          <a:bodyPr/>
          <a:lstStyle/>
          <a:p>
            <a:r>
              <a:t>1.GLOBAL HEALTH ETHICS KEY ISSUES :</a:t>
            </a:r>
          </a:p>
          <a:p>
            <a:pPr>
              <a:defRPr u="sng"/>
            </a:pPr>
            <a:r>
              <a:rPr>
                <a:solidFill>
                  <a:srgbClr val="0563C1"/>
                </a:solidFill>
                <a:uFill>
                  <a:solidFill>
                    <a:srgbClr val="0563C1"/>
                  </a:solidFill>
                </a:uFill>
                <a:hlinkClick r:id="rId3"/>
              </a:rPr>
              <a:t>https://apps.who.int/iris/bitstream/handle/10665/164576/9789240694033_eng.pdf</a:t>
            </a:r>
          </a:p>
          <a:p>
            <a:endParaRPr>
              <a:solidFill>
                <a:srgbClr val="0563C1"/>
              </a:solidFill>
              <a:uFill>
                <a:solidFill>
                  <a:srgbClr val="0563C1"/>
                </a:solidFill>
              </a:uFill>
              <a:hlinkClick r:id="rId3"/>
            </a:endParaRPr>
          </a:p>
          <a:p>
            <a:r>
              <a:rPr u="sng">
                <a:solidFill>
                  <a:srgbClr val="0563C1"/>
                </a:solidFill>
                <a:uFill>
                  <a:solidFill>
                    <a:srgbClr val="0563C1"/>
                  </a:solidFill>
                </a:uFill>
                <a:hlinkClick r:id="rId4"/>
              </a:rPr>
              <a:t>Emergency Ethics: Public Health Preparedness and Response/ Ethical Aspects of Public Health Emergency Preparedness and Response</a:t>
            </a:r>
            <a:r>
              <a:t> </a:t>
            </a:r>
            <a:r>
              <a:rPr u="sng">
                <a:solidFill>
                  <a:srgbClr val="0563C1"/>
                </a:solidFill>
                <a:uFill>
                  <a:solidFill>
                    <a:srgbClr val="0563C1"/>
                  </a:solidFill>
                </a:uFill>
                <a:hlinkClick r:id="rId5"/>
              </a:rPr>
              <a:t>https://oxfordmedicine.com/view/10.1093/med/9780190270742.001.0001/med-9780190270742-chapter-2</a:t>
            </a:r>
            <a:endParaRPr u="sng"/>
          </a:p>
          <a:p>
            <a:pPr>
              <a:defRPr u="sng"/>
            </a:pPr>
            <a:endParaRPr u="sng"/>
          </a:p>
          <a:p>
            <a:r>
              <a:t>Ethical considerations in developing a public health response to pandemic influenza</a:t>
            </a:r>
          </a:p>
          <a:p>
            <a:pPr>
              <a:defRPr u="sng"/>
            </a:pPr>
            <a:r>
              <a:rPr>
                <a:solidFill>
                  <a:srgbClr val="0563C1"/>
                </a:solidFill>
                <a:uFill>
                  <a:solidFill>
                    <a:srgbClr val="0563C1"/>
                  </a:solidFill>
                </a:uFill>
                <a:hlinkClick r:id="rId6"/>
              </a:rPr>
              <a:t>https://apps.who.int/iris/bitstream/handle/10665/70006/WHO_CDS_EPR_GIP_2007.2_eng.pdf?sequence=1&amp;isAllowed=y</a:t>
            </a:r>
          </a:p>
          <a:p>
            <a:endParaRPr>
              <a:solidFill>
                <a:srgbClr val="0563C1"/>
              </a:solidFill>
              <a:uFill>
                <a:solidFill>
                  <a:srgbClr val="0563C1"/>
                </a:solidFill>
              </a:uFill>
              <a:hlinkClick r:id="rId6"/>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a:lstStyle/>
          <a:p>
            <a:endParaRPr/>
          </a:p>
        </p:txBody>
      </p:sp>
      <p:sp>
        <p:nvSpPr>
          <p:cNvPr id="346" name="Shape 346"/>
          <p:cNvSpPr>
            <a:spLocks noGrp="1"/>
          </p:cNvSpPr>
          <p:nvPr>
            <p:ph type="body" sz="quarter" idx="1"/>
          </p:nvPr>
        </p:nvSpPr>
        <p:spPr>
          <a:prstGeom prst="rect">
            <a:avLst/>
          </a:prstGeom>
        </p:spPr>
        <p:txBody>
          <a:bodyPr/>
          <a:lstStyle/>
          <a:p>
            <a:pPr>
              <a:defRPr>
                <a:solidFill>
                  <a:srgbClr val="00B050"/>
                </a:solidFill>
              </a:defRPr>
            </a:pPr>
            <a:r>
              <a:t>Guidance on ethics of tuberculosis prevention, care and control</a:t>
            </a:r>
          </a:p>
          <a:p>
            <a:pPr>
              <a:defRPr u="sng"/>
            </a:pPr>
            <a:r>
              <a:rPr>
                <a:solidFill>
                  <a:srgbClr val="0563C1"/>
                </a:solidFill>
                <a:uFill>
                  <a:solidFill>
                    <a:srgbClr val="0563C1"/>
                  </a:solidFill>
                </a:uFill>
                <a:hlinkClick r:id="rId3"/>
              </a:rPr>
              <a:t>https://www.who.int/publications/i/item/9789241500531</a:t>
            </a:r>
          </a:p>
          <a:p>
            <a:pPr>
              <a:defRPr u="sng"/>
            </a:pPr>
            <a:endParaRPr>
              <a:solidFill>
                <a:srgbClr val="0563C1"/>
              </a:solidFill>
              <a:uFill>
                <a:solidFill>
                  <a:srgbClr val="0563C1"/>
                </a:solidFill>
              </a:uFill>
              <a:hlinkClick r:id="rId3"/>
            </a:endParaRPr>
          </a:p>
          <a:p>
            <a:r>
              <a:t>Guidance for Managing Ethical Issues in Infectious Disease Outbreaks</a:t>
            </a:r>
          </a:p>
          <a:p>
            <a:pPr>
              <a:defRPr u="sng"/>
            </a:pPr>
            <a:r>
              <a:rPr>
                <a:solidFill>
                  <a:srgbClr val="0563C1"/>
                </a:solidFill>
                <a:uFill>
                  <a:solidFill>
                    <a:srgbClr val="0563C1"/>
                  </a:solidFill>
                </a:uFill>
                <a:hlinkClick r:id="rId4"/>
              </a:rPr>
              <a:t>https://apps.who.int/iris/bitstream/handle/10665/250580/9789241549837-eng.pdf?sequence=1&amp;isAllowed=y</a:t>
            </a:r>
          </a:p>
          <a:p>
            <a:endParaRPr>
              <a:solidFill>
                <a:srgbClr val="0563C1"/>
              </a:solidFill>
              <a:uFill>
                <a:solidFill>
                  <a:srgbClr val="0563C1"/>
                </a:solidFill>
              </a:uFill>
              <a:hlinkClick r:id="rId4"/>
            </a:endParaRPr>
          </a:p>
          <a:p>
            <a:r>
              <a:t>It is essential that frontline response workers’ rights and obligations be clearly established during the pre-emergency planning period.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a:lstStyle/>
          <a:p>
            <a:endParaRPr/>
          </a:p>
        </p:txBody>
      </p:sp>
      <p:sp>
        <p:nvSpPr>
          <p:cNvPr id="354" name="Shape 354"/>
          <p:cNvSpPr>
            <a:spLocks noGrp="1"/>
          </p:cNvSpPr>
          <p:nvPr>
            <p:ph type="body" sz="quarter" idx="1"/>
          </p:nvPr>
        </p:nvSpPr>
        <p:spPr>
          <a:prstGeom prst="rect">
            <a:avLst/>
          </a:prstGeom>
        </p:spPr>
        <p:txBody>
          <a:bodyPr/>
          <a:lstStyle/>
          <a:p>
            <a:pPr>
              <a:defRPr>
                <a:solidFill>
                  <a:srgbClr val="00B050"/>
                </a:solidFill>
              </a:defRPr>
            </a:pPr>
            <a:r>
              <a:t>Guidance on ethics of tuberculosis prevention, care and control</a:t>
            </a:r>
          </a:p>
          <a:p>
            <a:pPr>
              <a:defRPr u="sng"/>
            </a:pPr>
            <a:r>
              <a:rPr>
                <a:solidFill>
                  <a:srgbClr val="0563C1"/>
                </a:solidFill>
                <a:uFill>
                  <a:solidFill>
                    <a:srgbClr val="0563C1"/>
                  </a:solidFill>
                </a:uFill>
                <a:hlinkClick r:id="rId3"/>
              </a:rPr>
              <a:t>https://www.who.int/publications/i/item/9789241500531</a:t>
            </a:r>
          </a:p>
          <a:p>
            <a:pPr>
              <a:defRPr u="sng"/>
            </a:pPr>
            <a:endParaRPr>
              <a:solidFill>
                <a:srgbClr val="0563C1"/>
              </a:solidFill>
              <a:uFill>
                <a:solidFill>
                  <a:srgbClr val="0563C1"/>
                </a:solidFill>
              </a:uFill>
              <a:hlinkClick r:id="rId3"/>
            </a:endParaRPr>
          </a:p>
          <a:p>
            <a:r>
              <a:t>Guidance for Managing Ethical Issues in Infectious Disease Outbreaks</a:t>
            </a:r>
          </a:p>
          <a:p>
            <a:pPr>
              <a:defRPr u="sng"/>
            </a:pPr>
            <a:r>
              <a:rPr>
                <a:solidFill>
                  <a:srgbClr val="0563C1"/>
                </a:solidFill>
                <a:uFill>
                  <a:solidFill>
                    <a:srgbClr val="0563C1"/>
                  </a:solidFill>
                </a:uFill>
                <a:hlinkClick r:id="rId4"/>
              </a:rPr>
              <a:t>https://apps.who.int/iris/bitstream/handle/10665/250580/9789241549837-eng.pdf?sequence=1&amp;isAllowed=y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noRot="1" noChangeAspect="1"/>
          </p:cNvSpPr>
          <p:nvPr>
            <p:ph type="sldImg"/>
          </p:nvPr>
        </p:nvSpPr>
        <p:spPr>
          <a:xfrm>
            <a:off x="381000" y="685800"/>
            <a:ext cx="6096000" cy="3429000"/>
          </a:xfrm>
          <a:prstGeom prst="rect">
            <a:avLst/>
          </a:prstGeom>
        </p:spPr>
        <p:txBody>
          <a:bodyPr/>
          <a:lstStyle/>
          <a:p>
            <a:endParaRPr/>
          </a:p>
        </p:txBody>
      </p:sp>
      <p:sp>
        <p:nvSpPr>
          <p:cNvPr id="360" name="Shape 360"/>
          <p:cNvSpPr>
            <a:spLocks noGrp="1"/>
          </p:cNvSpPr>
          <p:nvPr>
            <p:ph type="body" sz="quarter" idx="1"/>
          </p:nvPr>
        </p:nvSpPr>
        <p:spPr>
          <a:prstGeom prst="rect">
            <a:avLst/>
          </a:prstGeom>
        </p:spPr>
        <p:txBody>
          <a:bodyPr/>
          <a:lstStyle/>
          <a:p>
            <a:pPr>
              <a:defRPr>
                <a:solidFill>
                  <a:srgbClr val="00B050"/>
                </a:solidFill>
              </a:defRPr>
            </a:pPr>
            <a:r>
              <a:t>Guidance on ethics of tuberculosis prevention, care and control</a:t>
            </a:r>
          </a:p>
          <a:p>
            <a:pPr>
              <a:defRPr u="sng"/>
            </a:pPr>
            <a:r>
              <a:rPr>
                <a:solidFill>
                  <a:srgbClr val="0563C1"/>
                </a:solidFill>
                <a:uFill>
                  <a:solidFill>
                    <a:srgbClr val="0563C1"/>
                  </a:solidFill>
                </a:uFill>
                <a:hlinkClick r:id="rId3"/>
              </a:rPr>
              <a:t>https://www.who.int/publications/i/item/9789241500531</a:t>
            </a:r>
          </a:p>
          <a:p>
            <a:pPr>
              <a:defRPr u="sng"/>
            </a:pPr>
            <a:endParaRPr>
              <a:solidFill>
                <a:srgbClr val="0563C1"/>
              </a:solidFill>
              <a:uFill>
                <a:solidFill>
                  <a:srgbClr val="0563C1"/>
                </a:solidFill>
              </a:uFill>
              <a:hlinkClick r:id="rId3"/>
            </a:endParaRPr>
          </a:p>
          <a:p>
            <a:r>
              <a:t>Guidance for Managing Ethical Issues in Infectious Disease Outbreaks</a:t>
            </a:r>
          </a:p>
          <a:p>
            <a:pPr>
              <a:defRPr u="sng"/>
            </a:pPr>
            <a:r>
              <a:rPr>
                <a:solidFill>
                  <a:srgbClr val="0563C1"/>
                </a:solidFill>
                <a:uFill>
                  <a:solidFill>
                    <a:srgbClr val="0563C1"/>
                  </a:solidFill>
                </a:uFill>
                <a:hlinkClick r:id="rId4"/>
              </a:rPr>
              <a:t>https://apps.who.int/iris/bitstream/handle/10665/250580/9789241549837-eng.pdf?sequence=1&amp;isAllowed=y</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4"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3"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4"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A026172-8F6C-B67F-C275-AFBC696C8CA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7"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68"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 name="Slide Number">
            <a:extLst>
              <a:ext uri="{FF2B5EF4-FFF2-40B4-BE49-F238E27FC236}">
                <a16:creationId xmlns:a16="http://schemas.microsoft.com/office/drawing/2014/main" id="{8C6DC427-BE2E-7A44-37B5-DDAB7B45BC0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7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8"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79"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80"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81"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82"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3"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4"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901D544-F426-E229-5928-FCBF1ABCB2A3}"/>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5"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6"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97" name="Rectangle 2"/>
          <p:cNvSpPr txBox="1"/>
          <p:nvPr/>
        </p:nvSpPr>
        <p:spPr>
          <a:xfrm>
            <a:off x="215840" y="19429"/>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98"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393D3D7-9F7A-4BF5-20E5-25E1995E4C6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9"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10"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11"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A1D84B4-6213-F7A8-6749-F7C58DF90D8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121880"/>
            <a:ext cx="6280169" cy="802548"/>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2"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3"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24" name="Outline"/>
          <p:cNvSpPr txBox="1">
            <a:spLocks noGrp="1"/>
          </p:cNvSpPr>
          <p:nvPr>
            <p:ph type="title" hasCustomPrompt="1"/>
          </p:nvPr>
        </p:nvSpPr>
        <p:spPr>
          <a:xfrm>
            <a:off x="258666" y="-43663"/>
            <a:ext cx="3571876" cy="646113"/>
          </a:xfrm>
          <a:prstGeom prst="rect">
            <a:avLst/>
          </a:prstGeom>
        </p:spPr>
        <p:txBody>
          <a:bodyPr/>
          <a:lstStyle/>
          <a:p>
            <a:r>
              <a:t>Outline</a:t>
            </a:r>
          </a:p>
        </p:txBody>
      </p:sp>
      <p:sp>
        <p:nvSpPr>
          <p:cNvPr id="22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8822BE8-4389-A3F3-5D1F-CB625D3582C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73631"/>
            <a:ext cx="10462045" cy="752327"/>
          </a:xfrm>
          <a:prstGeom prst="rect">
            <a:avLst/>
          </a:prstGeom>
          <a:ln w="12700">
            <a:miter lim="400000"/>
          </a:ln>
        </p:spPr>
      </p:pic>
      <p:pic>
        <p:nvPicPr>
          <p:cNvPr id="23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6"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7"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3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4A1C244-6938-1216-FEAB-EACB5248AB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01650" y="-74338"/>
            <a:ext cx="8222168" cy="1050718"/>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9"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0"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792119B-3072-8606-6DF5-06A0447E7CD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1"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62"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263" name="Title Text"/>
          <p:cNvSpPr txBox="1">
            <a:spLocks noGrp="1"/>
          </p:cNvSpPr>
          <p:nvPr>
            <p:ph type="title"/>
          </p:nvPr>
        </p:nvSpPr>
        <p:spPr>
          <a:xfrm>
            <a:off x="220373" y="559152"/>
            <a:ext cx="4766298"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C6293EC7-3238-C947-1C2F-72E7CE1F609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9"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61D613D-465D-0663-6C5B-B55AC306615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2"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A1FBC585-588D-7621-3EDE-521B2004F01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2C2FA02-B507-BB21-7817-8B2C67450F0E}"/>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2"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3"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84" name="TextBox 4"/>
          <p:cNvSpPr txBox="1"/>
          <p:nvPr/>
        </p:nvSpPr>
        <p:spPr>
          <a:xfrm>
            <a:off x="403461"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96AFA0C-B78B-AC2E-8E0D-2C88C07B83C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8"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99"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1" name="TextBox 5"/>
          <p:cNvSpPr txBox="1"/>
          <p:nvPr/>
        </p:nvSpPr>
        <p:spPr>
          <a:xfrm>
            <a:off x="403461"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37769DF-4C18-8338-030D-6B802223AB86}"/>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4"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5"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17" name="TextBox 6"/>
          <p:cNvSpPr txBox="1"/>
          <p:nvPr/>
        </p:nvSpPr>
        <p:spPr>
          <a:xfrm>
            <a:off x="403461"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B3C3EEB-C194-0676-4525-2B95B7202EC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0"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1"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3E1F46C-21F1-0405-8015-89EC62F654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ubtitle 5"/>
          <p:cNvSpPr txBox="1"/>
          <p:nvPr/>
        </p:nvSpPr>
        <p:spPr>
          <a:xfrm>
            <a:off x="8061959" y="6490522"/>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 name="Subtitle 5"/>
          <p:cNvSpPr txBox="1"/>
          <p:nvPr/>
        </p:nvSpPr>
        <p:spPr>
          <a:xfrm>
            <a:off x="8061959" y="6636318"/>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A71 PRSEAH</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a:extLst>
              <a:ext uri="{FF2B5EF4-FFF2-40B4-BE49-F238E27FC236}">
                <a16:creationId xmlns:a16="http://schemas.microsoft.com/office/drawing/2014/main" id="{8BD1E50B-4B10-645D-A031-94D3722E174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dn.who.int/media/docs/default-source/ethics/information-on-policy-directive-on-protection-from-sexual-exploitation-and-sexual-abuse-.pdf?sfvrsn=8926f2fa_19&amp;download=tru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www.who.int/gender/documents/OMS_Ethics&amp;Safety10Aug07.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hyperlink" Target="https://www.who.int/about/ethics/code_of_ethics_full_version.pdf" TargetMode="External"/><Relationship Id="rId3" Type="http://schemas.openxmlformats.org/officeDocument/2006/relationships/hyperlink" Target="https://www.who.int/publications/i/item/9789241500531" TargetMode="External"/><Relationship Id="rId7" Type="http://schemas.openxmlformats.org/officeDocument/2006/relationships/hyperlink" Target="https://oxfordmedicine.com/view/10.1093/med/9780190270742.001.0001/med-9780190270742-chapter-2" TargetMode="External"/><Relationship Id="rId2" Type="http://schemas.openxmlformats.org/officeDocument/2006/relationships/hyperlink" Target="https://apps.who.int/iris/bitstream/handle/10665/250580/9789241549837-eng.pdf?sequence=1&amp;isAllowed=y" TargetMode="External"/><Relationship Id="rId1" Type="http://schemas.openxmlformats.org/officeDocument/2006/relationships/slideLayout" Target="../slideLayouts/slideLayout6.xml"/><Relationship Id="rId6" Type="http://schemas.openxmlformats.org/officeDocument/2006/relationships/hyperlink" Target="https://cdn.who.int/media/docs/default-source/ethics/information-on-policy-directive-on-protection-from-sexual-exploitation-and-sexual-abuse-.pdf?sfvrsn=8926f2fa_19&amp;download=true" TargetMode="External"/><Relationship Id="rId5" Type="http://schemas.openxmlformats.org/officeDocument/2006/relationships/hyperlink" Target="https://www.who.int/gender/documents/OMS_Ethics&amp;Safety10Aug07.pdf" TargetMode="External"/><Relationship Id="rId4" Type="http://schemas.openxmlformats.org/officeDocument/2006/relationships/hyperlink" Target="https://apps.who.int/iris/bitstream/handle/10665/164576/9789240694033_eng.pdf" TargetMode="External"/><Relationship Id="rId9" Type="http://schemas.openxmlformats.org/officeDocument/2006/relationships/hyperlink" Target="https://www.who.int/about/ethics/sexual-exploitation_abuse-prevention_response_policy.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hyperlink" Target="https://phap.org/PHAP/Events/OEV2015/OEV150901.aspx?EventKey=OEV150901" TargetMode="External"/><Relationship Id="rId2" Type="http://schemas.openxmlformats.org/officeDocument/2006/relationships/hyperlink" Target="https://www.humanrightscareers.com/humanitarian-courses/" TargetMode="External"/><Relationship Id="rId1" Type="http://schemas.openxmlformats.org/officeDocument/2006/relationships/slideLayout" Target="../slideLayouts/slideLayout7.xml"/><Relationship Id="rId6" Type="http://schemas.openxmlformats.org/officeDocument/2006/relationships/hyperlink" Target="https://openwho.org/courses/stopSEAH" TargetMode="External"/><Relationship Id="rId5" Type="http://schemas.openxmlformats.org/officeDocument/2006/relationships/hyperlink" Target="https://openwho.org/courses/un-mandatory-course-psea" TargetMode="External"/><Relationship Id="rId4" Type="http://schemas.openxmlformats.org/officeDocument/2006/relationships/hyperlink" Target="https://openwho.org/courses/ready4response-tier1-EN"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73" name="Title 2"/>
          <p:cNvSpPr txBox="1">
            <a:spLocks noGrp="1"/>
          </p:cNvSpPr>
          <p:nvPr>
            <p:ph type="title"/>
          </p:nvPr>
        </p:nvSpPr>
        <p:spPr>
          <a:xfrm>
            <a:off x="196867" y="843018"/>
            <a:ext cx="6149342" cy="2912875"/>
          </a:xfrm>
          <a:prstGeom prst="rect">
            <a:avLst/>
          </a:prstGeom>
        </p:spPr>
        <p:txBody>
          <a:bodyPr/>
          <a:lstStyle/>
          <a:p>
            <a:r>
              <a:rPr b="1" dirty="0"/>
              <a:t>Prevention and Response </a:t>
            </a:r>
            <a:br>
              <a:rPr b="1" dirty="0"/>
            </a:br>
            <a:r>
              <a:rPr b="1" dirty="0"/>
              <a:t>to Sexual Exploitation, </a:t>
            </a:r>
            <a:br>
              <a:rPr b="1" dirty="0"/>
            </a:br>
            <a:r>
              <a:rPr b="1" dirty="0"/>
              <a:t>Abuse and Sexual Harassment  </a:t>
            </a:r>
            <a:br>
              <a:rPr b="1" dirty="0"/>
            </a:br>
            <a:r>
              <a:rPr b="1" dirty="0"/>
              <a:t>in emergency preparedness </a:t>
            </a:r>
            <a:br>
              <a:rPr b="1" dirty="0"/>
            </a:br>
            <a:r>
              <a:rPr b="1" dirty="0"/>
              <a:t>and response</a:t>
            </a:r>
          </a:p>
        </p:txBody>
      </p:sp>
      <p:sp>
        <p:nvSpPr>
          <p:cNvPr id="274" name="TextBox 4"/>
          <p:cNvSpPr txBox="1"/>
          <p:nvPr/>
        </p:nvSpPr>
        <p:spPr>
          <a:xfrm>
            <a:off x="242587" y="551155"/>
            <a:ext cx="6057901"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A7.1a</a:t>
            </a:r>
          </a:p>
        </p:txBody>
      </p:sp>
      <p:sp>
        <p:nvSpPr>
          <p:cNvPr id="275" name="TextBox 1"/>
          <p:cNvSpPr txBox="1"/>
          <p:nvPr/>
        </p:nvSpPr>
        <p:spPr>
          <a:xfrm>
            <a:off x="242587" y="42233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40" name="Google Shape;300;p7"/>
          <p:cNvSpPr txBox="1">
            <a:spLocks noGrp="1"/>
          </p:cNvSpPr>
          <p:nvPr>
            <p:ph type="body" sz="quarter" idx="1"/>
          </p:nvPr>
        </p:nvSpPr>
        <p:spPr>
          <a:xfrm>
            <a:off x="2834871" y="1558925"/>
            <a:ext cx="6522257" cy="1870075"/>
          </a:xfrm>
          <a:prstGeom prst="rect">
            <a:avLst/>
          </a:prstGeom>
        </p:spPr>
        <p:txBody>
          <a:bodyPr lIns="134999" tIns="134999" rIns="134999" bIns="134999"/>
          <a:lstStyle>
            <a:lvl1pPr>
              <a:lnSpc>
                <a:spcPct val="110000"/>
              </a:lnSpc>
              <a:spcBef>
                <a:spcPts val="0"/>
              </a:spcBef>
            </a:lvl1pPr>
          </a:lstStyle>
          <a:p>
            <a:r>
              <a:rPr b="1" dirty="0"/>
              <a:t>2. Frontline response </a:t>
            </a:r>
            <a:br>
              <a:rPr lang="hu-HU" b="1" dirty="0"/>
            </a:br>
            <a:r>
              <a:rPr b="1" dirty="0"/>
              <a:t>workers’ rights and obligations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43" name="Espace réservé du contenu 2"/>
          <p:cNvSpPr txBox="1">
            <a:spLocks noGrp="1"/>
          </p:cNvSpPr>
          <p:nvPr>
            <p:ph type="body" idx="1"/>
          </p:nvPr>
        </p:nvSpPr>
        <p:spPr>
          <a:xfrm>
            <a:off x="853439" y="893940"/>
            <a:ext cx="10485122" cy="5188968"/>
          </a:xfrm>
          <a:prstGeom prst="rect">
            <a:avLst/>
          </a:prstGeom>
        </p:spPr>
        <p:txBody>
          <a:bodyPr lIns="34290" tIns="34290" rIns="34290" bIns="34290"/>
          <a:lstStyle/>
          <a:p>
            <a:pPr marL="0" indent="0" defTabSz="266176">
              <a:spcBef>
                <a:spcPts val="200"/>
              </a:spcBef>
              <a:buSzTx/>
              <a:buNone/>
              <a:defRPr sz="2576">
                <a:solidFill>
                  <a:srgbClr val="C00000"/>
                </a:solidFill>
                <a:latin typeface="Source Sans Pro Bold"/>
                <a:ea typeface="Source Sans Pro Bold"/>
                <a:cs typeface="Source Sans Pro Bold"/>
                <a:sym typeface="Source Sans Pro Bold"/>
              </a:defRPr>
            </a:pPr>
            <a:r>
              <a:rPr b="1" dirty="0"/>
              <a:t>Front</a:t>
            </a:r>
            <a:r>
              <a:rPr lang="hu-HU" b="1" dirty="0"/>
              <a:t>li</a:t>
            </a:r>
            <a:r>
              <a:rPr b="1" dirty="0"/>
              <a:t>ne response worker's rights may include:</a:t>
            </a:r>
          </a:p>
          <a:p>
            <a:pPr marL="0" indent="0" defTabSz="266176">
              <a:spcBef>
                <a:spcPts val="200"/>
              </a:spcBef>
              <a:buSzTx/>
              <a:buNone/>
              <a:defRPr sz="2024">
                <a:solidFill>
                  <a:srgbClr val="0070C0"/>
                </a:solidFill>
              </a:defRPr>
            </a:pPr>
            <a:endParaRPr dirty="0"/>
          </a:p>
          <a:p>
            <a:pPr marL="233679" indent="-233679" defTabSz="266176">
              <a:spcBef>
                <a:spcPts val="200"/>
              </a:spcBef>
              <a:buClr>
                <a:srgbClr val="C00000"/>
              </a:buClr>
              <a:defRPr sz="2024"/>
            </a:pPr>
            <a:r>
              <a:rPr dirty="0"/>
              <a:t>Minimizing the risk of infection : professionals should not be expected to take on risky work assignments unless they are provided with the training, tools, and resources necessary to minimize the risks to the extent reasonably possible. </a:t>
            </a:r>
          </a:p>
          <a:p>
            <a:pPr marL="233679" indent="-233679" defTabSz="266176">
              <a:spcBef>
                <a:spcPts val="200"/>
              </a:spcBef>
              <a:buClr>
                <a:srgbClr val="C00000"/>
              </a:buClr>
              <a:defRPr sz="2024"/>
            </a:pPr>
            <a:r>
              <a:rPr dirty="0"/>
              <a:t>Priority access to health care: Frontline workers who become sick, as well as any immediate family members who become ill through contact with the worker, should be ensured access to the highest level of care reasonably available. </a:t>
            </a:r>
          </a:p>
          <a:p>
            <a:pPr marL="233679" indent="-233679" defTabSz="266176">
              <a:spcBef>
                <a:spcPts val="200"/>
              </a:spcBef>
              <a:buClr>
                <a:srgbClr val="C00000"/>
              </a:buClr>
              <a:defRPr sz="2024"/>
            </a:pPr>
            <a:r>
              <a:rPr dirty="0"/>
              <a:t>Appropriate remuneration: Frontline workers should be given fair remuneration for their work. </a:t>
            </a:r>
          </a:p>
          <a:p>
            <a:pPr marL="233679" indent="-233679" defTabSz="266176">
              <a:spcBef>
                <a:spcPts val="200"/>
              </a:spcBef>
              <a:buClr>
                <a:srgbClr val="C00000"/>
              </a:buClr>
              <a:defRPr sz="2024"/>
            </a:pPr>
            <a:r>
              <a:rPr dirty="0"/>
              <a:t>Support for reintegrating into the community: Frontline workers may experience stigma and discrimination, particularly those involved in unpopular measures such as burials not conducted according to the traditional customs.</a:t>
            </a:r>
          </a:p>
          <a:p>
            <a:pPr marL="233679" indent="-233679" defTabSz="266176">
              <a:spcBef>
                <a:spcPts val="200"/>
              </a:spcBef>
              <a:buClr>
                <a:srgbClr val="C00000"/>
              </a:buClr>
              <a:defRPr sz="2024"/>
            </a:pPr>
            <a:r>
              <a:rPr dirty="0"/>
              <a:t>Assistance to family members: Assistance should be provided to families of frontline workers who need to remain away from home in order to carry out their responsibilities or to recuperate from illness. Death benefits should be provided to family members of frontline workers who die in the line of duty.</a:t>
            </a:r>
          </a:p>
        </p:txBody>
      </p:sp>
      <p:sp>
        <p:nvSpPr>
          <p:cNvPr id="344" name="Titre 1"/>
          <p:cNvSpPr txBox="1">
            <a:spLocks noGrp="1"/>
          </p:cNvSpPr>
          <p:nvPr>
            <p:ph type="title" idx="4294967295"/>
          </p:nvPr>
        </p:nvSpPr>
        <p:spPr>
          <a:xfrm>
            <a:off x="195978" y="-23473"/>
            <a:ext cx="8738983" cy="743277"/>
          </a:xfrm>
          <a:prstGeom prst="rect">
            <a:avLst/>
          </a:prstGeom>
        </p:spPr>
        <p:txBody>
          <a:bodyPr/>
          <a:lstStyle/>
          <a:p>
            <a:r>
              <a:rPr b="1" dirty="0"/>
              <a:t>What are frontline response workers’ rights?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12</a:t>
            </a:fld>
            <a:endParaRPr/>
          </a:p>
        </p:txBody>
      </p:sp>
      <p:sp>
        <p:nvSpPr>
          <p:cNvPr id="349" name="Espace réservé du contenu 2"/>
          <p:cNvSpPr txBox="1">
            <a:spLocks noGrp="1"/>
          </p:cNvSpPr>
          <p:nvPr>
            <p:ph type="body" idx="1"/>
          </p:nvPr>
        </p:nvSpPr>
        <p:spPr>
          <a:xfrm>
            <a:off x="608350" y="1247000"/>
            <a:ext cx="7289781" cy="4654072"/>
          </a:xfrm>
          <a:prstGeom prst="rect">
            <a:avLst/>
          </a:prstGeom>
        </p:spPr>
        <p:txBody>
          <a:bodyPr lIns="34290" tIns="34290" rIns="34290" bIns="34290"/>
          <a:lstStyle/>
          <a:p>
            <a:pPr marL="254000" indent="-254000">
              <a:defRPr sz="2400"/>
            </a:pPr>
            <a:r>
              <a:rPr dirty="0"/>
              <a:t>Reciprocal obligations : Any professional or employment-based obligation to assume personal risk is contingent on society’s fulfilment of its reciprocal obligations to workers.</a:t>
            </a:r>
          </a:p>
          <a:p>
            <a:pPr marL="254000" indent="-254000">
              <a:defRPr sz="2400"/>
            </a:pPr>
            <a:r>
              <a:rPr dirty="0"/>
              <a:t>Risks and benefits : Frontline workers should not be expected to expose themselves to risks that are disproportionate to the public health benefits their efforts are likely to achieve.</a:t>
            </a:r>
          </a:p>
          <a:p>
            <a:pPr marL="254000" indent="-254000">
              <a:defRPr sz="2400"/>
            </a:pPr>
            <a:r>
              <a:rPr dirty="0"/>
              <a:t>Equity and transparency : Entities responsible for assigning frontline workers to specific tasks should ensure that risks are distributed among individuals and occupational categories in an equitable manner.</a:t>
            </a:r>
          </a:p>
        </p:txBody>
      </p:sp>
      <p:pic>
        <p:nvPicPr>
          <p:cNvPr id="350" name="Image 4" descr="Image 4"/>
          <p:cNvPicPr>
            <a:picLocks noChangeAspect="1"/>
          </p:cNvPicPr>
          <p:nvPr/>
        </p:nvPicPr>
        <p:blipFill>
          <a:blip r:embed="rId3"/>
          <a:stretch>
            <a:fillRect/>
          </a:stretch>
        </p:blipFill>
        <p:spPr>
          <a:xfrm>
            <a:off x="8133723" y="2099399"/>
            <a:ext cx="3367414" cy="2635394"/>
          </a:xfrm>
          <a:prstGeom prst="rect">
            <a:avLst/>
          </a:prstGeom>
          <a:ln w="12700">
            <a:miter lim="400000"/>
          </a:ln>
        </p:spPr>
      </p:pic>
      <p:sp>
        <p:nvSpPr>
          <p:cNvPr id="351" name="ZoneTexte 6"/>
          <p:cNvSpPr txBox="1"/>
          <p:nvPr/>
        </p:nvSpPr>
        <p:spPr>
          <a:xfrm>
            <a:off x="8216446" y="4734790"/>
            <a:ext cx="2204257" cy="1955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lvl1pPr algn="r">
              <a:defRPr sz="800">
                <a:latin typeface="+mj-lt"/>
                <a:ea typeface="+mj-ea"/>
                <a:cs typeface="+mj-cs"/>
                <a:sym typeface="Source Sans Pro Regular"/>
              </a:defRPr>
            </a:lvl1pPr>
          </a:lstStyle>
          <a:p>
            <a:r>
              <a:t>Source: UN Photo/Sophia Paris.</a:t>
            </a:r>
          </a:p>
        </p:txBody>
      </p:sp>
      <p:sp>
        <p:nvSpPr>
          <p:cNvPr id="2" name="Titre 1">
            <a:extLst>
              <a:ext uri="{FF2B5EF4-FFF2-40B4-BE49-F238E27FC236}">
                <a16:creationId xmlns:a16="http://schemas.microsoft.com/office/drawing/2014/main" id="{E1831D47-F0D8-7488-9B5D-1C3CB58C6377}"/>
              </a:ext>
            </a:extLst>
          </p:cNvPr>
          <p:cNvSpPr txBox="1">
            <a:spLocks/>
          </p:cNvSpPr>
          <p:nvPr/>
        </p:nvSpPr>
        <p:spPr>
          <a:xfrm>
            <a:off x="195978" y="-23473"/>
            <a:ext cx="8738983" cy="7432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What are frontline response workers’ rights? </a:t>
            </a:r>
            <a:endParaRPr lang="en-US"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13</a:t>
            </a:fld>
            <a:endParaRPr/>
          </a:p>
        </p:txBody>
      </p:sp>
      <p:sp>
        <p:nvSpPr>
          <p:cNvPr id="357" name="Espace réservé du contenu 2"/>
          <p:cNvSpPr txBox="1">
            <a:spLocks noGrp="1"/>
          </p:cNvSpPr>
          <p:nvPr>
            <p:ph type="body" idx="1"/>
          </p:nvPr>
        </p:nvSpPr>
        <p:spPr>
          <a:xfrm>
            <a:off x="749893" y="1101964"/>
            <a:ext cx="10497226" cy="4654072"/>
          </a:xfrm>
          <a:prstGeom prst="rect">
            <a:avLst/>
          </a:prstGeom>
        </p:spPr>
        <p:txBody>
          <a:bodyPr lIns="34290" tIns="34290" rIns="34290" bIns="34290">
            <a:normAutofit lnSpcReduction="10000"/>
          </a:bodyPr>
          <a:lstStyle/>
          <a:p>
            <a:pPr marL="0" indent="0" defTabSz="277749">
              <a:spcBef>
                <a:spcPts val="200"/>
              </a:spcBef>
              <a:buSzTx/>
              <a:buNone/>
              <a:defRPr sz="2304">
                <a:solidFill>
                  <a:srgbClr val="C00000"/>
                </a:solidFill>
                <a:latin typeface="Source Sans Pro Bold"/>
                <a:ea typeface="Source Sans Pro Bold"/>
                <a:cs typeface="Source Sans Pro Bold"/>
                <a:sym typeface="Source Sans Pro Bold"/>
              </a:defRPr>
            </a:pPr>
            <a:r>
              <a:rPr b="1" dirty="0"/>
              <a:t>Frontline responders' obligations may include:</a:t>
            </a:r>
            <a:br>
              <a:rPr lang="hu-HU" b="1" dirty="0"/>
            </a:br>
            <a:endParaRPr b="1" dirty="0"/>
          </a:p>
          <a:p>
            <a:pPr marL="243839" indent="-243839" defTabSz="277749">
              <a:spcBef>
                <a:spcPts val="200"/>
              </a:spcBef>
              <a:buClr>
                <a:srgbClr val="C00000"/>
              </a:buClr>
              <a:defRPr sz="2304"/>
            </a:pPr>
            <a:r>
              <a:rPr dirty="0"/>
              <a:t>Assume a certain level of personal risk: Frontline response workers with certain professional qualifications, such as physicians, may have a duty to assume a certain level of personal risk as part of their professional or employment commitments.</a:t>
            </a:r>
          </a:p>
          <a:p>
            <a:pPr marL="243839" indent="-243839" defTabSz="277749">
              <a:spcBef>
                <a:spcPts val="200"/>
              </a:spcBef>
              <a:buClr>
                <a:srgbClr val="C00000"/>
              </a:buClr>
              <a:defRPr sz="2304"/>
            </a:pPr>
            <a:r>
              <a:rPr dirty="0"/>
              <a:t>Consequences for nonparticipation : Frontline response workers who are unwilling to accept reasonable risks and work assignments may be subject to professional repercussions.</a:t>
            </a:r>
          </a:p>
          <a:p>
            <a:pPr marL="243839" indent="-243839" defTabSz="277749">
              <a:spcBef>
                <a:spcPts val="200"/>
              </a:spcBef>
              <a:buClr>
                <a:srgbClr val="C00000"/>
              </a:buClr>
              <a:defRPr sz="2304"/>
            </a:pPr>
            <a:r>
              <a:rPr dirty="0"/>
              <a:t>Participate in public health surveillance and reporting efforts : Frontline response workers have an obligation to participate in organized measures to respond to an emergency, including public health surveillance and reporting. They should protect the confidentiality of patient information.</a:t>
            </a:r>
          </a:p>
          <a:p>
            <a:pPr marL="243839" indent="-243839" defTabSz="277749">
              <a:spcBef>
                <a:spcPts val="200"/>
              </a:spcBef>
              <a:buClr>
                <a:srgbClr val="C00000"/>
              </a:buClr>
              <a:defRPr sz="2304"/>
            </a:pPr>
            <a:r>
              <a:rPr dirty="0"/>
              <a:t>Provide accurate information to the public : During an emergency, Frontline response workers have the primary responsibility to ensure a risk communication.</a:t>
            </a:r>
          </a:p>
        </p:txBody>
      </p:sp>
      <p:sp>
        <p:nvSpPr>
          <p:cNvPr id="2" name="Titre 1">
            <a:extLst>
              <a:ext uri="{FF2B5EF4-FFF2-40B4-BE49-F238E27FC236}">
                <a16:creationId xmlns:a16="http://schemas.microsoft.com/office/drawing/2014/main" id="{6A057D70-7CAB-C6D3-DE40-4EEF204163EE}"/>
              </a:ext>
            </a:extLst>
          </p:cNvPr>
          <p:cNvSpPr txBox="1">
            <a:spLocks/>
          </p:cNvSpPr>
          <p:nvPr/>
        </p:nvSpPr>
        <p:spPr>
          <a:xfrm>
            <a:off x="195978" y="-23473"/>
            <a:ext cx="10310097" cy="7432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are frontline response workers’ obligations?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63" name="Google Shape;300;p7"/>
          <p:cNvSpPr txBox="1">
            <a:spLocks noGrp="1"/>
          </p:cNvSpPr>
          <p:nvPr>
            <p:ph type="body" sz="quarter" idx="1"/>
          </p:nvPr>
        </p:nvSpPr>
        <p:spPr>
          <a:xfrm>
            <a:off x="2335995" y="1182350"/>
            <a:ext cx="7813845" cy="1870076"/>
          </a:xfrm>
          <a:prstGeom prst="rect">
            <a:avLst/>
          </a:prstGeom>
        </p:spPr>
        <p:txBody>
          <a:bodyPr lIns="134999" tIns="134999" rIns="134999" bIns="134999">
            <a:normAutofit/>
          </a:bodyPr>
          <a:lstStyle>
            <a:lvl1pPr defTabSz="280642">
              <a:lnSpc>
                <a:spcPct val="110000"/>
              </a:lnSpc>
              <a:spcBef>
                <a:spcPts val="0"/>
              </a:spcBef>
              <a:defRPr sz="3104"/>
            </a:lvl1pPr>
          </a:lstStyle>
          <a:p>
            <a:r>
              <a:rPr sz="3200" b="1" dirty="0"/>
              <a:t>3. Prevention and Response to Sexual Exploitation and Abuse and Sexual Harassment (PRSEAH)</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66" name="Titre 1"/>
          <p:cNvSpPr txBox="1">
            <a:spLocks noGrp="1"/>
          </p:cNvSpPr>
          <p:nvPr>
            <p:ph type="title"/>
          </p:nvPr>
        </p:nvSpPr>
        <p:spPr>
          <a:xfrm>
            <a:off x="560734" y="236059"/>
            <a:ext cx="10351106" cy="1012059"/>
          </a:xfrm>
          <a:prstGeom prst="rect">
            <a:avLst/>
          </a:prstGeom>
        </p:spPr>
        <p:txBody>
          <a:bodyPr>
            <a:normAutofit/>
          </a:bodyPr>
          <a:lstStyle>
            <a:lvl1pPr>
              <a:defRPr sz="2800">
                <a:solidFill>
                  <a:srgbClr val="C00000"/>
                </a:solidFill>
              </a:defRPr>
            </a:lvl1pPr>
          </a:lstStyle>
          <a:p>
            <a:r>
              <a:rPr sz="3200" b="1" dirty="0">
                <a:solidFill>
                  <a:srgbClr val="002060"/>
                </a:solidFill>
              </a:rPr>
              <a:t>Prevention and Response to Sexual Exploitation and Abuse and Sexual Harassment (PRSEAH)</a:t>
            </a:r>
          </a:p>
        </p:txBody>
      </p:sp>
      <p:sp>
        <p:nvSpPr>
          <p:cNvPr id="367" name="Espace réservé du contenu 2"/>
          <p:cNvSpPr txBox="1">
            <a:spLocks noGrp="1"/>
          </p:cNvSpPr>
          <p:nvPr>
            <p:ph type="body" sz="half" idx="1"/>
          </p:nvPr>
        </p:nvSpPr>
        <p:spPr>
          <a:xfrm>
            <a:off x="648586" y="1657349"/>
            <a:ext cx="6259110" cy="4243721"/>
          </a:xfrm>
          <a:prstGeom prst="rect">
            <a:avLst/>
          </a:prstGeom>
        </p:spPr>
        <p:txBody>
          <a:bodyPr lIns="34290" tIns="34290" rIns="34290" bIns="34290">
            <a:noAutofit/>
          </a:bodyPr>
          <a:lstStyle/>
          <a:p>
            <a:pPr marL="0" indent="0" defTabSz="263283">
              <a:spcBef>
                <a:spcPts val="200"/>
              </a:spcBef>
              <a:buSzTx/>
              <a:buNone/>
              <a:defRPr sz="2002"/>
            </a:pPr>
            <a:r>
              <a:rPr dirty="0"/>
              <a:t>Sexual exploitation and violence in humanitarian emergencies is a serious, even life-threatening, public health and human rights issue. </a:t>
            </a:r>
            <a:br>
              <a:rPr lang="hu-HU" dirty="0"/>
            </a:br>
            <a:endParaRPr dirty="0"/>
          </a:p>
          <a:p>
            <a:pPr marL="219583" indent="-219583" defTabSz="263283">
              <a:spcBef>
                <a:spcPts val="200"/>
              </a:spcBef>
              <a:buClr>
                <a:srgbClr val="C00000"/>
              </a:buClr>
              <a:defRPr sz="2002"/>
            </a:pPr>
            <a:r>
              <a:rPr dirty="0"/>
              <a:t>Sexual exploitation : any actual or attempted abuse of a position of vulnerability, differential power, or trust, for sexual purposes, including, but not limited to, profiting monetarily, socially or politically from the sexual exploitation of another. </a:t>
            </a:r>
          </a:p>
          <a:p>
            <a:pPr marL="219583" indent="-219583" defTabSz="263283">
              <a:spcBef>
                <a:spcPts val="200"/>
              </a:spcBef>
              <a:buClr>
                <a:srgbClr val="C00000"/>
              </a:buClr>
              <a:defRPr sz="2002"/>
            </a:pPr>
            <a:r>
              <a:rPr dirty="0"/>
              <a:t>Sexual abuse: means the actual or threatened physical intrusion of a sexual nature, whether by force or under unequal or coercive conditions. </a:t>
            </a:r>
          </a:p>
          <a:p>
            <a:pPr marL="219583" indent="-219583" defTabSz="263283">
              <a:spcBef>
                <a:spcPts val="200"/>
              </a:spcBef>
              <a:buClr>
                <a:srgbClr val="C00000"/>
              </a:buClr>
              <a:defRPr sz="2002"/>
            </a:pPr>
            <a:r>
              <a:rPr dirty="0"/>
              <a:t>Sexual exploitation and abuse also includes sexual relations with a child, in any context, defined as: Child - a “human being below the age of eighteen years”.</a:t>
            </a:r>
          </a:p>
        </p:txBody>
      </p:sp>
      <p:pic>
        <p:nvPicPr>
          <p:cNvPr id="368" name="Image 6" descr="Image 6"/>
          <p:cNvPicPr>
            <a:picLocks noChangeAspect="1"/>
          </p:cNvPicPr>
          <p:nvPr/>
        </p:nvPicPr>
        <p:blipFill>
          <a:blip r:embed="rId3"/>
          <a:stretch>
            <a:fillRect/>
          </a:stretch>
        </p:blipFill>
        <p:spPr>
          <a:xfrm>
            <a:off x="7088651" y="2420508"/>
            <a:ext cx="4700085" cy="2307055"/>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374" name="Espace réservé du contenu 2"/>
          <p:cNvSpPr txBox="1">
            <a:spLocks noGrp="1"/>
          </p:cNvSpPr>
          <p:nvPr>
            <p:ph type="body" idx="1"/>
          </p:nvPr>
        </p:nvSpPr>
        <p:spPr>
          <a:xfrm>
            <a:off x="926756" y="1568665"/>
            <a:ext cx="10432124" cy="4471925"/>
          </a:xfrm>
          <a:prstGeom prst="rect">
            <a:avLst/>
          </a:prstGeom>
        </p:spPr>
        <p:txBody>
          <a:bodyPr lIns="34290" tIns="34290" rIns="34290" bIns="34290"/>
          <a:lstStyle>
            <a:lvl1pPr marL="0" indent="0">
              <a:buSzTx/>
              <a:buNone/>
              <a:defRPr sz="2400"/>
            </a:lvl1pPr>
          </a:lstStyle>
          <a:p>
            <a:r>
              <a:rPr dirty="0"/>
              <a:t>Sexual violence is defined as "any sexual act, attempt to obtain a sexual act, unwanted sexual comments or advances, or acts to traffic, or otherwise directed, against a person’s sexuality using coercion, by any person regardless of their relationship to the victim, in any setting, including but not limited to home and work."</a:t>
            </a:r>
          </a:p>
        </p:txBody>
      </p:sp>
      <p:sp>
        <p:nvSpPr>
          <p:cNvPr id="375" name="ZoneTexte 3"/>
          <p:cNvSpPr txBox="1"/>
          <p:nvPr/>
        </p:nvSpPr>
        <p:spPr>
          <a:xfrm>
            <a:off x="3114464" y="3715475"/>
            <a:ext cx="5963071" cy="1232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spAutoFit/>
          </a:bodyPr>
          <a:lstStyle>
            <a:lvl1pPr algn="ctr">
              <a:lnSpc>
                <a:spcPct val="90000"/>
              </a:lnSpc>
              <a:spcBef>
                <a:spcPts val="1000"/>
              </a:spcBef>
              <a:defRPr sz="2800">
                <a:solidFill>
                  <a:srgbClr val="C00000"/>
                </a:solidFill>
                <a:latin typeface="Source Sans Pro Bold"/>
                <a:ea typeface="Source Sans Pro Bold"/>
                <a:cs typeface="Source Sans Pro Bold"/>
                <a:sym typeface="Source Sans Pro Bold"/>
              </a:defRPr>
            </a:lvl1pPr>
          </a:lstStyle>
          <a:p>
            <a:r>
              <a:rPr b="1" dirty="0"/>
              <a:t>WHO has zero tolerance for Sexual Exploitation and Abuse (SEA) and inaction against SEA?</a:t>
            </a:r>
          </a:p>
        </p:txBody>
      </p:sp>
      <p:sp>
        <p:nvSpPr>
          <p:cNvPr id="376" name="TextBox 4"/>
          <p:cNvSpPr txBox="1"/>
          <p:nvPr/>
        </p:nvSpPr>
        <p:spPr>
          <a:xfrm>
            <a:off x="2346093" y="5396631"/>
            <a:ext cx="8209279" cy="662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200">
                <a:solidFill>
                  <a:srgbClr val="444444"/>
                </a:solidFill>
                <a:latin typeface="+mj-lt"/>
                <a:ea typeface="+mj-ea"/>
                <a:cs typeface="+mj-cs"/>
                <a:sym typeface="Source Sans Pro Regular"/>
              </a:defRPr>
            </a:pPr>
            <a:r>
              <a:t>Information on Policy Directive on Protection from sexual exploitation and sexual abuse (SEA), WHO, Information note: 23/2021​</a:t>
            </a:r>
          </a:p>
          <a:p>
            <a:pPr>
              <a:defRPr sz="1200">
                <a:solidFill>
                  <a:srgbClr val="444444"/>
                </a:solidFill>
                <a:latin typeface="+mj-lt"/>
                <a:ea typeface="+mj-ea"/>
                <a:cs typeface="+mj-cs"/>
                <a:sym typeface="Source Sans Pro Regular"/>
              </a:defRPr>
            </a:pPr>
            <a:r>
              <a:rPr u="sng">
                <a:solidFill>
                  <a:srgbClr val="0563C1"/>
                </a:solidFill>
                <a:uFill>
                  <a:solidFill>
                    <a:srgbClr val="0563C1"/>
                  </a:solidFill>
                </a:uFill>
                <a:hlinkClick r:id="rId3"/>
              </a:rPr>
              <a:t>https://cdn.who.int/media/docs/default-source/ethics/information-on-policy-directive-on-protection-from-sexual-exploitation-and-sexual-abuse-.pdf?sfvrsn=8926f2fa_19&amp;download=true</a:t>
            </a:r>
            <a:r>
              <a:t> </a:t>
            </a:r>
          </a:p>
        </p:txBody>
      </p:sp>
      <p:sp>
        <p:nvSpPr>
          <p:cNvPr id="4" name="Titre 1">
            <a:extLst>
              <a:ext uri="{FF2B5EF4-FFF2-40B4-BE49-F238E27FC236}">
                <a16:creationId xmlns:a16="http://schemas.microsoft.com/office/drawing/2014/main" id="{62229BAA-CD2D-524B-8E2B-B66324B078B4}"/>
              </a:ext>
            </a:extLst>
          </p:cNvPr>
          <p:cNvSpPr txBox="1">
            <a:spLocks noGrp="1"/>
          </p:cNvSpPr>
          <p:nvPr>
            <p:ph type="title"/>
          </p:nvPr>
        </p:nvSpPr>
        <p:spPr>
          <a:xfrm>
            <a:off x="926756" y="283404"/>
            <a:ext cx="9731084" cy="1012059"/>
          </a:xfrm>
          <a:prstGeom prst="rect">
            <a:avLst/>
          </a:prstGeom>
        </p:spPr>
        <p:txBody>
          <a:bodyPr>
            <a:normAutofit/>
          </a:bodyPr>
          <a:lstStyle>
            <a:lvl1pPr>
              <a:defRPr sz="2800">
                <a:solidFill>
                  <a:srgbClr val="C00000"/>
                </a:solidFill>
              </a:defRPr>
            </a:lvl1pPr>
          </a:lstStyle>
          <a:p>
            <a:r>
              <a:rPr sz="3200" b="1" dirty="0">
                <a:solidFill>
                  <a:srgbClr val="002060"/>
                </a:solidFill>
              </a:rPr>
              <a:t>Prevention and Response to Sexual Exploitation and Abuse and Sexual Harassment (PRSEAH)</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83" name="ZoneTexte 2"/>
          <p:cNvSpPr txBox="1"/>
          <p:nvPr/>
        </p:nvSpPr>
        <p:spPr>
          <a:xfrm>
            <a:off x="815739" y="1252188"/>
            <a:ext cx="10751420" cy="49263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a:lnSpc>
                <a:spcPct val="130000"/>
              </a:lnSpc>
              <a:defRPr sz="2000">
                <a:latin typeface="+mj-lt"/>
                <a:ea typeface="+mj-ea"/>
                <a:cs typeface="+mj-cs"/>
                <a:sym typeface="Source Sans Pro Regular"/>
              </a:defRPr>
            </a:pPr>
            <a:r>
              <a:rPr b="1" dirty="0">
                <a:solidFill>
                  <a:srgbClr val="C00000"/>
                </a:solidFill>
              </a:rPr>
              <a:t>Situations which constitute act of SEA may include:</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Unwanted touching of a sexual nature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Demanding sex in any context</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Making sex a condition for assistance</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Forcing sex, forcing someone to have sex with anyone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Forcing a person to engage in prostitution or pornography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Refusing to use safe sex practices</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Videotaping or photographing sexual acts and posting it without permission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Alleging or threatening to allege that anyone already has a history of prostitution on legal papers</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Name-calling with sexual epithets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Insisting on anything sexual, including jokes that may be uncomfortable, frightening or hurtful </a:t>
            </a:r>
          </a:p>
          <a:p>
            <a:pPr marL="254000" indent="-254000">
              <a:lnSpc>
                <a:spcPct val="130000"/>
              </a:lnSpc>
              <a:buClr>
                <a:srgbClr val="C00000"/>
              </a:buClr>
              <a:buSzPct val="100000"/>
              <a:buFont typeface="Arial"/>
              <a:buChar char="•"/>
              <a:defRPr sz="2000">
                <a:latin typeface="+mj-lt"/>
                <a:ea typeface="+mj-ea"/>
                <a:cs typeface="+mj-cs"/>
                <a:sym typeface="Source Sans Pro Regular"/>
              </a:defRPr>
            </a:pPr>
            <a:r>
              <a:rPr dirty="0"/>
              <a:t>Telling someone that they or anyone else are obliged to have sex as a condition for anything</a:t>
            </a:r>
          </a:p>
        </p:txBody>
      </p:sp>
      <p:sp>
        <p:nvSpPr>
          <p:cNvPr id="384" name="Titre 1"/>
          <p:cNvSpPr txBox="1">
            <a:spLocks noGrp="1"/>
          </p:cNvSpPr>
          <p:nvPr>
            <p:ph type="title" idx="4294967295"/>
          </p:nvPr>
        </p:nvSpPr>
        <p:spPr>
          <a:xfrm>
            <a:off x="267949" y="-63286"/>
            <a:ext cx="8289641" cy="1143001"/>
          </a:xfrm>
          <a:prstGeom prst="rect">
            <a:avLst/>
          </a:prstGeom>
        </p:spPr>
        <p:txBody>
          <a:bodyPr/>
          <a:lstStyle/>
          <a:p>
            <a:r>
              <a:rPr b="1" dirty="0"/>
              <a:t>Examples of acts of sexual exploitation </a:t>
            </a:r>
            <a:br>
              <a:rPr lang="fr-FR" b="1" dirty="0"/>
            </a:br>
            <a:r>
              <a:rPr b="1" dirty="0"/>
              <a:t>and abuse (SEA)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387" name="Espace réservé du contenu 2"/>
          <p:cNvSpPr txBox="1">
            <a:spLocks noGrp="1"/>
          </p:cNvSpPr>
          <p:nvPr>
            <p:ph type="body" idx="1"/>
          </p:nvPr>
        </p:nvSpPr>
        <p:spPr>
          <a:xfrm>
            <a:off x="948689" y="1247000"/>
            <a:ext cx="10218422" cy="4654072"/>
          </a:xfrm>
          <a:prstGeom prst="rect">
            <a:avLst/>
          </a:prstGeom>
        </p:spPr>
        <p:txBody>
          <a:bodyPr lIns="34290" tIns="34290" rIns="34290" bIns="34290"/>
          <a:lstStyle/>
          <a:p>
            <a:pPr marL="0" indent="0">
              <a:buSzTx/>
              <a:buNone/>
              <a:defRPr sz="2400"/>
            </a:pPr>
            <a:r>
              <a:rPr b="1" dirty="0">
                <a:solidFill>
                  <a:srgbClr val="C00000"/>
                </a:solidFill>
              </a:rPr>
              <a:t>These specific standards apply to all WHO personnel and partners: </a:t>
            </a:r>
          </a:p>
          <a:p>
            <a:pPr marL="231140" indent="-231140">
              <a:buClr>
                <a:srgbClr val="C00000"/>
              </a:buClr>
              <a:defRPr sz="2400"/>
            </a:pPr>
            <a:r>
              <a:rPr dirty="0"/>
              <a:t>Sexual exploitation and sexual abuse constitute acts of serious misconduct and are therefore grounds for disciplinary measures, including summary dismissal, or for termination of contract.</a:t>
            </a:r>
          </a:p>
          <a:p>
            <a:pPr marL="231140" indent="-231140">
              <a:buClr>
                <a:srgbClr val="C00000"/>
              </a:buClr>
              <a:defRPr sz="2400"/>
            </a:pPr>
            <a:r>
              <a:rPr dirty="0"/>
              <a:t>Sexual activity with children (persons under the age of 18) is prohibited regardless of the age of majority or age of consent locally. Mistaken belief in the age of a child is not a defense.</a:t>
            </a:r>
          </a:p>
          <a:p>
            <a:pPr marL="231140" indent="-231140">
              <a:buClr>
                <a:srgbClr val="C00000"/>
              </a:buClr>
              <a:defRPr sz="2400"/>
            </a:pPr>
            <a:r>
              <a:rPr dirty="0"/>
              <a:t>Exchange of money, employment, goods or services for sex, including sexual </a:t>
            </a:r>
            <a:r>
              <a:rPr dirty="0" err="1"/>
              <a:t>favours</a:t>
            </a:r>
            <a:r>
              <a:rPr dirty="0"/>
              <a:t> or other forms of humiliating, degrading or exploitative behavior, is prohibited. This includes any exchange of assistance that is due to beneficiaries of assistance.</a:t>
            </a:r>
          </a:p>
        </p:txBody>
      </p:sp>
      <p:sp>
        <p:nvSpPr>
          <p:cNvPr id="388" name="Titre 1"/>
          <p:cNvSpPr txBox="1">
            <a:spLocks noGrp="1"/>
          </p:cNvSpPr>
          <p:nvPr>
            <p:ph type="title" idx="4294967295"/>
          </p:nvPr>
        </p:nvSpPr>
        <p:spPr>
          <a:xfrm>
            <a:off x="218789" y="-44429"/>
            <a:ext cx="7303030" cy="1124523"/>
          </a:xfrm>
          <a:prstGeom prst="rect">
            <a:avLst/>
          </a:prstGeom>
        </p:spPr>
        <p:txBody>
          <a:bodyPr/>
          <a:lstStyle/>
          <a:p>
            <a:r>
              <a:rPr b="1" dirty="0"/>
              <a:t>PRSEAH and obligations under the WHO Staff Regulations and Staff Rules </a:t>
            </a:r>
          </a:p>
        </p:txBody>
      </p:sp>
      <p:grpSp>
        <p:nvGrpSpPr>
          <p:cNvPr id="391" name="ZoneTexte 3"/>
          <p:cNvGrpSpPr/>
          <p:nvPr/>
        </p:nvGrpSpPr>
        <p:grpSpPr>
          <a:xfrm>
            <a:off x="1231931" y="5277935"/>
            <a:ext cx="9935179" cy="886461"/>
            <a:chOff x="0" y="0"/>
            <a:chExt cx="9935178" cy="886459"/>
          </a:xfrm>
        </p:grpSpPr>
        <p:sp>
          <p:nvSpPr>
            <p:cNvPr id="389" name="Rectangle"/>
            <p:cNvSpPr/>
            <p:nvPr/>
          </p:nvSpPr>
          <p:spPr>
            <a:xfrm>
              <a:off x="0" y="0"/>
              <a:ext cx="9935179" cy="825685"/>
            </a:xfrm>
            <a:prstGeom prst="rect">
              <a:avLst/>
            </a:prstGeom>
            <a:solidFill>
              <a:srgbClr val="C00000"/>
            </a:solidFill>
            <a:ln w="12700" cap="flat">
              <a:noFill/>
              <a:miter lim="400000"/>
            </a:ln>
            <a:effectLst/>
          </p:spPr>
          <p:txBody>
            <a:bodyPr wrap="square" lIns="45719" tIns="45719" rIns="45719" bIns="45719" numCol="1" anchor="t">
              <a:noAutofit/>
            </a:bodyPr>
            <a:lstStyle/>
            <a:p>
              <a:pPr algn="ctr">
                <a:lnSpc>
                  <a:spcPct val="90000"/>
                </a:lnSpc>
                <a:spcBef>
                  <a:spcPts val="1000"/>
                </a:spcBef>
                <a:defRPr>
                  <a:solidFill>
                    <a:srgbClr val="FFFFFF"/>
                  </a:solidFill>
                  <a:latin typeface="+mj-lt"/>
                  <a:ea typeface="+mj-ea"/>
                  <a:cs typeface="+mj-cs"/>
                  <a:sym typeface="Source Sans Pro Regular"/>
                </a:defRPr>
              </a:pPr>
              <a:endParaRPr/>
            </a:p>
          </p:txBody>
        </p:sp>
        <p:sp>
          <p:nvSpPr>
            <p:cNvPr id="390" name="PRSEA and obligations under WHO staff regulations and rules are provided here as an example. It is recommended that each country organization develop its code of conduct for its professionals, including frontline health responders, including measures rel"/>
            <p:cNvSpPr txBox="1"/>
            <p:nvPr/>
          </p:nvSpPr>
          <p:spPr>
            <a:xfrm>
              <a:off x="34290" y="0"/>
              <a:ext cx="9866599" cy="8864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t">
              <a:spAutoFit/>
            </a:bodyPr>
            <a:lstStyle>
              <a:lvl1pPr algn="ctr">
                <a:lnSpc>
                  <a:spcPct val="90000"/>
                </a:lnSpc>
                <a:spcBef>
                  <a:spcPts val="1000"/>
                </a:spcBef>
                <a:defRPr>
                  <a:solidFill>
                    <a:srgbClr val="FFFFFF"/>
                  </a:solidFill>
                  <a:latin typeface="+mj-lt"/>
                  <a:ea typeface="+mj-ea"/>
                  <a:cs typeface="+mj-cs"/>
                  <a:sym typeface="Source Sans Pro Regular"/>
                </a:defRPr>
              </a:lvl1pPr>
            </a:lstStyle>
            <a:p>
              <a:r>
                <a:t>PRSEA and obligations under WHO staff regulations and rules are provided here as an example. It is recommended that each country organization develop its code of conduct for its professionals, including frontline health responders, including measures related to PRSEAH.</a:t>
              </a:r>
            </a:p>
          </p:txBody>
        </p:sp>
      </p:gr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394" name="Espace réservé du contenu 2"/>
          <p:cNvSpPr txBox="1">
            <a:spLocks noGrp="1"/>
          </p:cNvSpPr>
          <p:nvPr>
            <p:ph type="body" idx="1"/>
          </p:nvPr>
        </p:nvSpPr>
        <p:spPr>
          <a:xfrm>
            <a:off x="703690" y="1230293"/>
            <a:ext cx="10509945" cy="3987751"/>
          </a:xfrm>
          <a:prstGeom prst="rect">
            <a:avLst/>
          </a:prstGeom>
        </p:spPr>
        <p:txBody>
          <a:bodyPr lIns="34290" tIns="34290" rIns="34290" bIns="34290">
            <a:normAutofit/>
          </a:bodyPr>
          <a:lstStyle/>
          <a:p>
            <a:pPr marL="0" indent="0">
              <a:buSzTx/>
              <a:buNone/>
              <a:defRPr sz="2200"/>
            </a:pPr>
            <a:r>
              <a:rPr b="1" dirty="0">
                <a:solidFill>
                  <a:srgbClr val="C00000"/>
                </a:solidFill>
              </a:rPr>
              <a:t>These specific standards apply to all WHO personnel and partners: </a:t>
            </a:r>
            <a:endParaRPr lang="hu-HU" b="1" dirty="0">
              <a:solidFill>
                <a:srgbClr val="C00000"/>
              </a:solidFill>
            </a:endParaRPr>
          </a:p>
          <a:p>
            <a:pPr marL="0" indent="0">
              <a:buSzTx/>
              <a:buNone/>
              <a:defRPr sz="2200"/>
            </a:pPr>
            <a:endParaRPr lang="hu-HU" sz="900" b="1" dirty="0">
              <a:solidFill>
                <a:srgbClr val="C00000"/>
              </a:solidFill>
            </a:endParaRPr>
          </a:p>
          <a:p>
            <a:pPr marL="254000" indent="-254000">
              <a:buClr>
                <a:srgbClr val="C00000"/>
              </a:buClr>
              <a:defRPr sz="2200"/>
            </a:pPr>
            <a:r>
              <a:rPr dirty="0"/>
              <a:t>Sexual relationships between WHO personnel and beneficiaries of assistance, since they are based on inherently unequal power dynamics, undermine the credibility and integrity of the work of WHO and the United Nations and are strongly discouraged.</a:t>
            </a:r>
          </a:p>
          <a:p>
            <a:pPr marL="254000" indent="-254000">
              <a:buClr>
                <a:srgbClr val="C00000"/>
              </a:buClr>
              <a:defRPr sz="2200"/>
            </a:pPr>
            <a:r>
              <a:rPr dirty="0"/>
              <a:t>Where a WHO staff member, contractor or partner develops concerns or suspicions regarding sexual exploitation or sexual abuse by a fellow worker, whether in the same agency or not and whether or not within the United Nations system, he or she must report such concerns via established reporting mechanisms, which include the WHO Integrity Hotline.</a:t>
            </a:r>
          </a:p>
          <a:p>
            <a:pPr marL="254000" indent="-254000">
              <a:buClr>
                <a:srgbClr val="C00000"/>
              </a:buClr>
              <a:defRPr sz="2200"/>
            </a:pPr>
            <a:r>
              <a:rPr dirty="0"/>
              <a:t>WHO staff are obliged to create and maintain an environment that prevents sexual exploitation and sexual abuse. Managers at all levels have a particular responsibility to support and develop systems that maintain this environment. </a:t>
            </a:r>
          </a:p>
        </p:txBody>
      </p:sp>
      <p:sp>
        <p:nvSpPr>
          <p:cNvPr id="398" name="Titre 1"/>
          <p:cNvSpPr txBox="1"/>
          <p:nvPr/>
        </p:nvSpPr>
        <p:spPr>
          <a:xfrm>
            <a:off x="325838" y="218660"/>
            <a:ext cx="10599337" cy="9787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289321">
              <a:lnSpc>
                <a:spcPct val="90000"/>
              </a:lnSpc>
              <a:defRPr sz="3200">
                <a:solidFill>
                  <a:srgbClr val="C00000"/>
                </a:solidFill>
                <a:latin typeface="Source Sans Pro Bold"/>
                <a:ea typeface="Source Sans Pro Bold"/>
                <a:cs typeface="Source Sans Pro Bold"/>
                <a:sym typeface="Source Sans Pro Bold"/>
              </a:defRPr>
            </a:lvl1pPr>
          </a:lstStyle>
          <a:p>
            <a:r>
              <a:rPr b="1" dirty="0">
                <a:solidFill>
                  <a:srgbClr val="002060"/>
                </a:solidFill>
              </a:rPr>
              <a:t>PRSEAH and obligations under the WHO Staff Regulations and Staff Rules </a:t>
            </a:r>
          </a:p>
        </p:txBody>
      </p:sp>
      <p:grpSp>
        <p:nvGrpSpPr>
          <p:cNvPr id="2" name="ZoneTexte 3">
            <a:extLst>
              <a:ext uri="{FF2B5EF4-FFF2-40B4-BE49-F238E27FC236}">
                <a16:creationId xmlns:a16="http://schemas.microsoft.com/office/drawing/2014/main" id="{B510E370-76C2-B397-E401-62675E37AE1C}"/>
              </a:ext>
            </a:extLst>
          </p:cNvPr>
          <p:cNvGrpSpPr/>
          <p:nvPr/>
        </p:nvGrpSpPr>
        <p:grpSpPr>
          <a:xfrm>
            <a:off x="1231931" y="5277935"/>
            <a:ext cx="9935179" cy="886461"/>
            <a:chOff x="0" y="0"/>
            <a:chExt cx="9935178" cy="886459"/>
          </a:xfrm>
        </p:grpSpPr>
        <p:sp>
          <p:nvSpPr>
            <p:cNvPr id="3" name="Rectangle">
              <a:extLst>
                <a:ext uri="{FF2B5EF4-FFF2-40B4-BE49-F238E27FC236}">
                  <a16:creationId xmlns:a16="http://schemas.microsoft.com/office/drawing/2014/main" id="{488192C9-13D3-8E2B-3F10-E17011496EB8}"/>
                </a:ext>
              </a:extLst>
            </p:cNvPr>
            <p:cNvSpPr/>
            <p:nvPr/>
          </p:nvSpPr>
          <p:spPr>
            <a:xfrm>
              <a:off x="0" y="0"/>
              <a:ext cx="9935179" cy="825685"/>
            </a:xfrm>
            <a:prstGeom prst="rect">
              <a:avLst/>
            </a:prstGeom>
            <a:solidFill>
              <a:srgbClr val="C00000"/>
            </a:solidFill>
            <a:ln w="12700" cap="flat">
              <a:noFill/>
              <a:miter lim="400000"/>
            </a:ln>
            <a:effectLst/>
          </p:spPr>
          <p:txBody>
            <a:bodyPr wrap="square" lIns="45719" tIns="45719" rIns="45719" bIns="45719" numCol="1" anchor="t">
              <a:noAutofit/>
            </a:bodyPr>
            <a:lstStyle/>
            <a:p>
              <a:pPr algn="ctr">
                <a:lnSpc>
                  <a:spcPct val="90000"/>
                </a:lnSpc>
                <a:spcBef>
                  <a:spcPts val="1000"/>
                </a:spcBef>
                <a:defRPr>
                  <a:solidFill>
                    <a:srgbClr val="FFFFFF"/>
                  </a:solidFill>
                  <a:latin typeface="+mj-lt"/>
                  <a:ea typeface="+mj-ea"/>
                  <a:cs typeface="+mj-cs"/>
                  <a:sym typeface="Source Sans Pro Regular"/>
                </a:defRPr>
              </a:pPr>
              <a:endParaRPr/>
            </a:p>
          </p:txBody>
        </p:sp>
        <p:sp>
          <p:nvSpPr>
            <p:cNvPr id="4" name="PRSEA and obligations under WHO staff regulations and rules are provided here as an example. It is recommended that each country organization develop its code of conduct for its professionals, including frontline health responders, including measures rel">
              <a:extLst>
                <a:ext uri="{FF2B5EF4-FFF2-40B4-BE49-F238E27FC236}">
                  <a16:creationId xmlns:a16="http://schemas.microsoft.com/office/drawing/2014/main" id="{CAFF0DDB-C24A-0DDB-B609-418D6DD43AEF}"/>
                </a:ext>
              </a:extLst>
            </p:cNvPr>
            <p:cNvSpPr txBox="1"/>
            <p:nvPr/>
          </p:nvSpPr>
          <p:spPr>
            <a:xfrm>
              <a:off x="34290" y="0"/>
              <a:ext cx="9866599" cy="8864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t">
              <a:spAutoFit/>
            </a:bodyPr>
            <a:lstStyle>
              <a:lvl1pPr algn="ctr">
                <a:lnSpc>
                  <a:spcPct val="90000"/>
                </a:lnSpc>
                <a:spcBef>
                  <a:spcPts val="1000"/>
                </a:spcBef>
                <a:defRPr>
                  <a:solidFill>
                    <a:srgbClr val="FFFFFF"/>
                  </a:solidFill>
                  <a:latin typeface="+mj-lt"/>
                  <a:ea typeface="+mj-ea"/>
                  <a:cs typeface="+mj-cs"/>
                  <a:sym typeface="Source Sans Pro Regular"/>
                </a:defRPr>
              </a:lvl1pPr>
            </a:lstStyle>
            <a:p>
              <a:r>
                <a:t>PRSEA and obligations under WHO staff regulations and rules are provided here as an example. It is recommended that each country organization develop its code of conduct for its professionals, including frontline health responders, including measures related to PRSEAH.</a:t>
              </a: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78" name="Content Placeholder 2"/>
          <p:cNvSpPr txBox="1">
            <a:spLocks noGrp="1"/>
          </p:cNvSpPr>
          <p:nvPr>
            <p:ph type="body" idx="1"/>
          </p:nvPr>
        </p:nvSpPr>
        <p:spPr>
          <a:xfrm>
            <a:off x="4273550" y="1287065"/>
            <a:ext cx="7529514" cy="5102624"/>
          </a:xfrm>
          <a:prstGeom prst="rect">
            <a:avLst/>
          </a:prstGeom>
        </p:spPr>
        <p:txBody>
          <a:bodyPr lIns="0" tIns="0" rIns="0" bIns="0" anchor="t">
            <a:normAutofit/>
          </a:bodyPr>
          <a:lstStyle/>
          <a:p>
            <a:pPr marL="0" indent="0">
              <a:spcBef>
                <a:spcPts val="0"/>
              </a:spcBef>
              <a:buSzTx/>
              <a:buNone/>
              <a:defRPr sz="2400"/>
            </a:pPr>
            <a:r>
              <a:rPr dirty="0"/>
              <a:t>This module is part of the Rapid Response Team Advanced Training Package (RRT ATP) especially geared to RRT members</a:t>
            </a:r>
            <a:r>
              <a:rPr lang="en-GB" dirty="0"/>
              <a:t>.</a:t>
            </a:r>
            <a:r>
              <a:rPr dirty="0"/>
              <a:t> </a:t>
            </a:r>
          </a:p>
          <a:p>
            <a:pPr marL="0" indent="0">
              <a:spcBef>
                <a:spcPts val="0"/>
              </a:spcBef>
              <a:buSzTx/>
              <a:buNone/>
              <a:defRPr sz="2400"/>
            </a:pPr>
            <a:endParaRPr dirty="0"/>
          </a:p>
          <a:p>
            <a:pPr marL="0" indent="0">
              <a:spcBef>
                <a:spcPts val="0"/>
              </a:spcBef>
              <a:buSzTx/>
              <a:buNone/>
              <a:defRPr sz="2400"/>
            </a:pPr>
            <a:r>
              <a:rPr dirty="0"/>
              <a:t>Based on an all-hazard approach, the programme aims to provide RRT members with the advanced knowledge, skills, attitudes (KSA) and tools needed to early detect and effectively respond to  a public health event. </a:t>
            </a:r>
          </a:p>
          <a:p>
            <a:pPr marL="0" indent="0">
              <a:spcBef>
                <a:spcPts val="0"/>
              </a:spcBef>
              <a:buSzTx/>
              <a:buNone/>
              <a:defRPr sz="2400"/>
            </a:pPr>
            <a:r>
              <a:rPr dirty="0"/>
              <a:t>For RRT trainers and mentors, the programme provides a common ground of essential knowledge regarding RRT key activities/functions.</a:t>
            </a:r>
          </a:p>
          <a:p>
            <a:pPr marL="0" indent="0">
              <a:spcBef>
                <a:spcPts val="0"/>
              </a:spcBef>
              <a:buSzTx/>
              <a:buNone/>
              <a:defRPr sz="2400"/>
            </a:pPr>
            <a:endParaRPr dirty="0"/>
          </a:p>
          <a:p>
            <a:pPr marL="0" indent="0">
              <a:spcBef>
                <a:spcPts val="0"/>
              </a:spcBef>
              <a:buSzTx/>
              <a:buNone/>
              <a:defRPr sz="2400"/>
            </a:pPr>
            <a:r>
              <a:rPr dirty="0"/>
              <a:t>The RRT ATP is a component of the Rapid Response Teams Training</a:t>
            </a:r>
            <a:r>
              <a:rPr lang="fr-FR" dirty="0"/>
              <a:t> Programme.</a:t>
            </a:r>
            <a:endParaRPr dirty="0"/>
          </a:p>
        </p:txBody>
      </p:sp>
      <p:sp>
        <p:nvSpPr>
          <p:cNvPr id="279" name="Content Placeholder 3"/>
          <p:cNvSpPr txBox="1"/>
          <p:nvPr/>
        </p:nvSpPr>
        <p:spPr>
          <a:xfrm>
            <a:off x="434657" y="842962"/>
            <a:ext cx="4390073" cy="646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a:t>Introduction</a:t>
            </a:r>
          </a:p>
        </p:txBody>
      </p:sp>
      <p:sp>
        <p:nvSpPr>
          <p:cNvPr id="280" name="Rounded Rectangle 5"/>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
        <p:nvSpPr>
          <p:cNvPr id="402" name="Titre 1"/>
          <p:cNvSpPr txBox="1">
            <a:spLocks noGrp="1"/>
          </p:cNvSpPr>
          <p:nvPr>
            <p:ph type="title"/>
          </p:nvPr>
        </p:nvSpPr>
        <p:spPr>
          <a:xfrm>
            <a:off x="285670" y="238973"/>
            <a:ext cx="10667251" cy="895041"/>
          </a:xfrm>
          <a:prstGeom prst="rect">
            <a:avLst/>
          </a:prstGeom>
        </p:spPr>
        <p:txBody>
          <a:bodyPr>
            <a:noAutofit/>
          </a:bodyPr>
          <a:lstStyle>
            <a:lvl1pPr defTabSz="243030">
              <a:defRPr sz="2688">
                <a:solidFill>
                  <a:srgbClr val="C00000"/>
                </a:solidFill>
              </a:defRPr>
            </a:lvl1pPr>
          </a:lstStyle>
          <a:p>
            <a:r>
              <a:rPr sz="3200" b="1" dirty="0">
                <a:solidFill>
                  <a:srgbClr val="002060"/>
                </a:solidFill>
              </a:rPr>
              <a:t>Prevention and Response to Sexual Exploitation and Abuse and Sexual Harassment (PRSEAH) in emergencies</a:t>
            </a:r>
          </a:p>
        </p:txBody>
      </p:sp>
      <p:sp>
        <p:nvSpPr>
          <p:cNvPr id="403" name="Espace réservé du contenu 2"/>
          <p:cNvSpPr txBox="1">
            <a:spLocks noGrp="1"/>
          </p:cNvSpPr>
          <p:nvPr>
            <p:ph type="body" sz="half" idx="1"/>
          </p:nvPr>
        </p:nvSpPr>
        <p:spPr>
          <a:xfrm>
            <a:off x="635841" y="1471045"/>
            <a:ext cx="6240781" cy="4707436"/>
          </a:xfrm>
          <a:prstGeom prst="rect">
            <a:avLst/>
          </a:prstGeom>
        </p:spPr>
        <p:txBody>
          <a:bodyPr/>
          <a:lstStyle/>
          <a:p>
            <a:pPr marL="248920" indent="-248920" defTabSz="283535">
              <a:spcBef>
                <a:spcPts val="200"/>
              </a:spcBef>
              <a:buClr>
                <a:srgbClr val="C00000"/>
              </a:buClr>
              <a:defRPr sz="2156"/>
            </a:pPr>
            <a:r>
              <a:rPr dirty="0"/>
              <a:t>The nature of sexual violence is likely to vary according to the type of emergency and also with the phase of any given emergency.</a:t>
            </a:r>
          </a:p>
          <a:p>
            <a:pPr marL="248920" indent="-248920" defTabSz="283535">
              <a:spcBef>
                <a:spcPts val="200"/>
              </a:spcBef>
              <a:buClr>
                <a:srgbClr val="C00000"/>
              </a:buClr>
              <a:defRPr sz="2156"/>
            </a:pPr>
            <a:r>
              <a:rPr dirty="0"/>
              <a:t>The risks and perpetrators will be different in different emergency settings and will almost certainly change over time. </a:t>
            </a:r>
          </a:p>
          <a:p>
            <a:pPr marL="248920" indent="-248920" defTabSz="283535">
              <a:spcBef>
                <a:spcPts val="200"/>
              </a:spcBef>
              <a:buClr>
                <a:srgbClr val="C00000"/>
              </a:buClr>
              <a:defRPr sz="2156"/>
            </a:pPr>
            <a:r>
              <a:rPr dirty="0"/>
              <a:t>Any inquiry into sexual violence must be designed and carried out with an understanding of the nature of the emergency, the specific context in which the inquiry will take place and bearing in mind the purposes of the inquiry. </a:t>
            </a:r>
          </a:p>
          <a:p>
            <a:pPr marL="248920" indent="-248920" defTabSz="283535">
              <a:spcBef>
                <a:spcPts val="200"/>
              </a:spcBef>
              <a:buClr>
                <a:srgbClr val="C00000"/>
              </a:buClr>
              <a:defRPr sz="2156"/>
            </a:pPr>
            <a:r>
              <a:rPr dirty="0"/>
              <a:t>The type of information collected, and the methods used will vary depending on the purpose of the exercise and the phase and the type of emergency. </a:t>
            </a:r>
          </a:p>
        </p:txBody>
      </p:sp>
      <p:pic>
        <p:nvPicPr>
          <p:cNvPr id="404" name="Image 6" descr="Image 6"/>
          <p:cNvPicPr>
            <a:picLocks noChangeAspect="1"/>
          </p:cNvPicPr>
          <p:nvPr/>
        </p:nvPicPr>
        <p:blipFill>
          <a:blip r:embed="rId3"/>
          <a:stretch>
            <a:fillRect/>
          </a:stretch>
        </p:blipFill>
        <p:spPr>
          <a:xfrm>
            <a:off x="6875629" y="2466287"/>
            <a:ext cx="3712192" cy="2019259"/>
          </a:xfrm>
          <a:prstGeom prst="rect">
            <a:avLst/>
          </a:prstGeom>
          <a:ln w="12700">
            <a:miter lim="400000"/>
          </a:ln>
        </p:spPr>
      </p:pic>
      <p:sp>
        <p:nvSpPr>
          <p:cNvPr id="405" name="TextBox 1"/>
          <p:cNvSpPr txBox="1"/>
          <p:nvPr/>
        </p:nvSpPr>
        <p:spPr>
          <a:xfrm>
            <a:off x="6921349" y="4692689"/>
            <a:ext cx="4869976" cy="662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200">
                <a:solidFill>
                  <a:srgbClr val="444444"/>
                </a:solidFill>
                <a:latin typeface="+mj-lt"/>
                <a:ea typeface="+mj-ea"/>
                <a:cs typeface="+mj-cs"/>
                <a:sym typeface="Source Sans Pro Regular"/>
              </a:defRPr>
            </a:pPr>
            <a:r>
              <a:t>WHO Ethical and safety recommendations for researching, documenting and monitoring sexual violence in emergencies ​</a:t>
            </a:r>
          </a:p>
          <a:p>
            <a:pPr>
              <a:defRPr sz="1200">
                <a:solidFill>
                  <a:srgbClr val="0000FF"/>
                </a:solidFill>
                <a:latin typeface="+mj-lt"/>
                <a:ea typeface="+mj-ea"/>
                <a:cs typeface="+mj-cs"/>
                <a:sym typeface="Source Sans Pro Regular"/>
              </a:defRPr>
            </a:pPr>
            <a:r>
              <a:rPr u="sng">
                <a:solidFill>
                  <a:srgbClr val="0563C1"/>
                </a:solidFill>
                <a:uFill>
                  <a:solidFill>
                    <a:srgbClr val="0563C1"/>
                  </a:solidFill>
                </a:uFill>
                <a:hlinkClick r:id="rId4"/>
              </a:rPr>
              <a:t>https://www.who.int/gender/documents/OMS_Ethics&amp;Safety10Aug07.pdf</a:t>
            </a:r>
            <a:r>
              <a:rPr>
                <a:solidFill>
                  <a:srgbClr val="444444"/>
                </a:solidFill>
              </a:rPr>
              <a:t>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411" name="Espace réservé du contenu 2"/>
          <p:cNvSpPr txBox="1">
            <a:spLocks noGrp="1"/>
          </p:cNvSpPr>
          <p:nvPr>
            <p:ph type="body" sz="half" idx="1"/>
          </p:nvPr>
        </p:nvSpPr>
        <p:spPr>
          <a:xfrm>
            <a:off x="1103970" y="1452740"/>
            <a:ext cx="7004642" cy="4654072"/>
          </a:xfrm>
          <a:prstGeom prst="rect">
            <a:avLst/>
          </a:prstGeom>
        </p:spPr>
        <p:txBody>
          <a:bodyPr lIns="34290" tIns="34290" rIns="34290" bIns="34290"/>
          <a:lstStyle/>
          <a:p>
            <a:pPr marL="231140" indent="-231140">
              <a:buClr>
                <a:srgbClr val="C00000"/>
              </a:buClr>
              <a:defRPr sz="2400"/>
            </a:pPr>
            <a:r>
              <a:rPr dirty="0"/>
              <a:t>The Head of Emergency Response (or equivalent) shall be responsible for creating and maintaining an environment that prevents sexual exploitation and sexual abuse and shall take appropriate measures for this purpose.</a:t>
            </a:r>
          </a:p>
          <a:p>
            <a:pPr marL="231140" indent="-231140">
              <a:buClr>
                <a:srgbClr val="C00000"/>
              </a:buClr>
              <a:defRPr sz="2400"/>
            </a:pPr>
            <a:endParaRPr dirty="0"/>
          </a:p>
          <a:p>
            <a:pPr marL="231140" indent="-231140">
              <a:buClr>
                <a:srgbClr val="C00000"/>
              </a:buClr>
              <a:defRPr sz="2400"/>
            </a:pPr>
            <a:r>
              <a:rPr dirty="0"/>
              <a:t>In particular, the Head of Emergency Response (or equivalent) shall inform his or her staff and personnel of the standards of conduct expected and ascertain that each member of personnel takes the mandatory training for preventing and addressing sexual exploitation and abuse.</a:t>
            </a:r>
          </a:p>
        </p:txBody>
      </p:sp>
      <p:sp>
        <p:nvSpPr>
          <p:cNvPr id="412" name="Titre 1"/>
          <p:cNvSpPr txBox="1">
            <a:spLocks noGrp="1"/>
          </p:cNvSpPr>
          <p:nvPr>
            <p:ph type="title" idx="4294967295"/>
          </p:nvPr>
        </p:nvSpPr>
        <p:spPr>
          <a:xfrm>
            <a:off x="239780" y="-132927"/>
            <a:ext cx="7408795" cy="1307041"/>
          </a:xfrm>
          <a:prstGeom prst="rect">
            <a:avLst/>
          </a:prstGeom>
        </p:spPr>
        <p:txBody>
          <a:bodyPr/>
          <a:lstStyle/>
          <a:p>
            <a:r>
              <a:rPr b="1" dirty="0"/>
              <a:t>Role of the Head of Emergency Response in the PRSEAH</a:t>
            </a:r>
          </a:p>
        </p:txBody>
      </p:sp>
      <p:pic>
        <p:nvPicPr>
          <p:cNvPr id="413" name="Image 6" descr="Image 6"/>
          <p:cNvPicPr>
            <a:picLocks noChangeAspect="1"/>
          </p:cNvPicPr>
          <p:nvPr/>
        </p:nvPicPr>
        <p:blipFill>
          <a:blip r:embed="rId2"/>
          <a:srcRect l="4" r="5" b="1416"/>
          <a:stretch>
            <a:fillRect/>
          </a:stretch>
        </p:blipFill>
        <p:spPr>
          <a:xfrm>
            <a:off x="8108612" y="2232161"/>
            <a:ext cx="3236764" cy="3738960"/>
          </a:xfrm>
          <a:custGeom>
            <a:avLst/>
            <a:gdLst/>
            <a:ahLst/>
            <a:cxnLst>
              <a:cxn ang="0">
                <a:pos x="wd2" y="hd2"/>
              </a:cxn>
              <a:cxn ang="5400000">
                <a:pos x="wd2" y="hd2"/>
              </a:cxn>
              <a:cxn ang="10800000">
                <a:pos x="wd2" y="hd2"/>
              </a:cxn>
              <a:cxn ang="16200000">
                <a:pos x="wd2" y="hd2"/>
              </a:cxn>
            </a:cxnLst>
            <a:rect l="0" t="0" r="r" b="b"/>
            <a:pathLst>
              <a:path w="21547" h="21600" extrusionOk="0">
                <a:moveTo>
                  <a:pt x="3775" y="0"/>
                </a:moveTo>
                <a:lnTo>
                  <a:pt x="4190" y="138"/>
                </a:lnTo>
                <a:cubicBezTo>
                  <a:pt x="4371" y="199"/>
                  <a:pt x="4553" y="258"/>
                  <a:pt x="4736" y="310"/>
                </a:cubicBezTo>
                <a:cubicBezTo>
                  <a:pt x="4684" y="423"/>
                  <a:pt x="4633" y="399"/>
                  <a:pt x="4581" y="387"/>
                </a:cubicBezTo>
                <a:cubicBezTo>
                  <a:pt x="4265" y="342"/>
                  <a:pt x="3939" y="308"/>
                  <a:pt x="3635" y="183"/>
                </a:cubicBezTo>
                <a:cubicBezTo>
                  <a:pt x="3561" y="161"/>
                  <a:pt x="3476" y="161"/>
                  <a:pt x="3444" y="241"/>
                </a:cubicBezTo>
                <a:cubicBezTo>
                  <a:pt x="3392" y="354"/>
                  <a:pt x="3466" y="422"/>
                  <a:pt x="3540" y="479"/>
                </a:cubicBezTo>
                <a:cubicBezTo>
                  <a:pt x="3666" y="581"/>
                  <a:pt x="3813" y="560"/>
                  <a:pt x="3949" y="571"/>
                </a:cubicBezTo>
                <a:cubicBezTo>
                  <a:pt x="4327" y="628"/>
                  <a:pt x="4507" y="785"/>
                  <a:pt x="4591" y="1149"/>
                </a:cubicBezTo>
                <a:cubicBezTo>
                  <a:pt x="4265" y="1001"/>
                  <a:pt x="3939" y="1182"/>
                  <a:pt x="3624" y="1080"/>
                </a:cubicBezTo>
                <a:cubicBezTo>
                  <a:pt x="3540" y="1057"/>
                  <a:pt x="3413" y="1093"/>
                  <a:pt x="3455" y="1217"/>
                </a:cubicBezTo>
                <a:cubicBezTo>
                  <a:pt x="3497" y="1331"/>
                  <a:pt x="3633" y="1421"/>
                  <a:pt x="3392" y="1399"/>
                </a:cubicBezTo>
                <a:cubicBezTo>
                  <a:pt x="3213" y="1387"/>
                  <a:pt x="3162" y="1250"/>
                  <a:pt x="3109" y="1103"/>
                </a:cubicBezTo>
                <a:cubicBezTo>
                  <a:pt x="3067" y="1023"/>
                  <a:pt x="2950" y="979"/>
                  <a:pt x="2866" y="1025"/>
                </a:cubicBezTo>
                <a:cubicBezTo>
                  <a:pt x="2761" y="1070"/>
                  <a:pt x="2795" y="1193"/>
                  <a:pt x="2795" y="1284"/>
                </a:cubicBezTo>
                <a:cubicBezTo>
                  <a:pt x="2784" y="1454"/>
                  <a:pt x="2867" y="1534"/>
                  <a:pt x="3014" y="1568"/>
                </a:cubicBezTo>
                <a:cubicBezTo>
                  <a:pt x="3192" y="1614"/>
                  <a:pt x="3372" y="1672"/>
                  <a:pt x="3603" y="1740"/>
                </a:cubicBezTo>
                <a:cubicBezTo>
                  <a:pt x="3351" y="1854"/>
                  <a:pt x="3161" y="1831"/>
                  <a:pt x="2972" y="1740"/>
                </a:cubicBezTo>
                <a:cubicBezTo>
                  <a:pt x="2740" y="1638"/>
                  <a:pt x="2437" y="1501"/>
                  <a:pt x="2248" y="1626"/>
                </a:cubicBezTo>
                <a:cubicBezTo>
                  <a:pt x="1964" y="1807"/>
                  <a:pt x="1731" y="1694"/>
                  <a:pt x="1479" y="1660"/>
                </a:cubicBezTo>
                <a:cubicBezTo>
                  <a:pt x="954" y="1592"/>
                  <a:pt x="1280" y="1490"/>
                  <a:pt x="755" y="1433"/>
                </a:cubicBezTo>
                <a:cubicBezTo>
                  <a:pt x="545" y="1410"/>
                  <a:pt x="325" y="1320"/>
                  <a:pt x="21" y="1444"/>
                </a:cubicBezTo>
                <a:cubicBezTo>
                  <a:pt x="1397" y="2103"/>
                  <a:pt x="2046" y="2058"/>
                  <a:pt x="3275" y="2864"/>
                </a:cubicBezTo>
                <a:cubicBezTo>
                  <a:pt x="3223" y="2943"/>
                  <a:pt x="3172" y="2909"/>
                  <a:pt x="3120" y="2898"/>
                </a:cubicBezTo>
                <a:cubicBezTo>
                  <a:pt x="3035" y="2887"/>
                  <a:pt x="2929" y="2840"/>
                  <a:pt x="2908" y="2987"/>
                </a:cubicBezTo>
                <a:cubicBezTo>
                  <a:pt x="2898" y="3101"/>
                  <a:pt x="2962" y="3157"/>
                  <a:pt x="3067" y="3169"/>
                </a:cubicBezTo>
                <a:cubicBezTo>
                  <a:pt x="3371" y="3214"/>
                  <a:pt x="3644" y="3374"/>
                  <a:pt x="3917" y="3510"/>
                </a:cubicBezTo>
                <a:cubicBezTo>
                  <a:pt x="4043" y="3567"/>
                  <a:pt x="4181" y="3647"/>
                  <a:pt x="4129" y="3852"/>
                </a:cubicBezTo>
                <a:cubicBezTo>
                  <a:pt x="4024" y="3909"/>
                  <a:pt x="3949" y="3829"/>
                  <a:pt x="3865" y="3817"/>
                </a:cubicBezTo>
                <a:cubicBezTo>
                  <a:pt x="3781" y="3806"/>
                  <a:pt x="3582" y="3850"/>
                  <a:pt x="3635" y="3884"/>
                </a:cubicBezTo>
                <a:cubicBezTo>
                  <a:pt x="3876" y="4009"/>
                  <a:pt x="3433" y="4317"/>
                  <a:pt x="3727" y="4317"/>
                </a:cubicBezTo>
                <a:cubicBezTo>
                  <a:pt x="4211" y="4317"/>
                  <a:pt x="4475" y="4861"/>
                  <a:pt x="4937" y="4872"/>
                </a:cubicBezTo>
                <a:cubicBezTo>
                  <a:pt x="5011" y="4872"/>
                  <a:pt x="5043" y="4974"/>
                  <a:pt x="5043" y="5053"/>
                </a:cubicBezTo>
                <a:cubicBezTo>
                  <a:pt x="5043" y="5155"/>
                  <a:pt x="4968" y="5168"/>
                  <a:pt x="4895" y="5179"/>
                </a:cubicBezTo>
                <a:cubicBezTo>
                  <a:pt x="4779" y="5191"/>
                  <a:pt x="4654" y="5055"/>
                  <a:pt x="4507" y="5248"/>
                </a:cubicBezTo>
                <a:cubicBezTo>
                  <a:pt x="4780" y="5362"/>
                  <a:pt x="5064" y="5474"/>
                  <a:pt x="5053" y="5860"/>
                </a:cubicBezTo>
                <a:cubicBezTo>
                  <a:pt x="5053" y="5962"/>
                  <a:pt x="5168" y="6007"/>
                  <a:pt x="5252" y="6030"/>
                </a:cubicBezTo>
                <a:cubicBezTo>
                  <a:pt x="5399" y="6075"/>
                  <a:pt x="5514" y="6144"/>
                  <a:pt x="5598" y="6291"/>
                </a:cubicBezTo>
                <a:cubicBezTo>
                  <a:pt x="5598" y="6325"/>
                  <a:pt x="5598" y="6349"/>
                  <a:pt x="5598" y="6383"/>
                </a:cubicBezTo>
                <a:cubicBezTo>
                  <a:pt x="5577" y="6735"/>
                  <a:pt x="5366" y="6724"/>
                  <a:pt x="5135" y="6667"/>
                </a:cubicBezTo>
                <a:cubicBezTo>
                  <a:pt x="4862" y="6599"/>
                  <a:pt x="4589" y="6462"/>
                  <a:pt x="4295" y="6587"/>
                </a:cubicBezTo>
                <a:cubicBezTo>
                  <a:pt x="4705" y="6757"/>
                  <a:pt x="5159" y="6768"/>
                  <a:pt x="5537" y="7007"/>
                </a:cubicBezTo>
                <a:cubicBezTo>
                  <a:pt x="4129" y="7052"/>
                  <a:pt x="2887" y="6291"/>
                  <a:pt x="1521" y="5996"/>
                </a:cubicBezTo>
                <a:cubicBezTo>
                  <a:pt x="1563" y="6189"/>
                  <a:pt x="1680" y="6234"/>
                  <a:pt x="1775" y="6257"/>
                </a:cubicBezTo>
                <a:cubicBezTo>
                  <a:pt x="2279" y="6404"/>
                  <a:pt x="2721" y="6700"/>
                  <a:pt x="3183" y="6949"/>
                </a:cubicBezTo>
                <a:cubicBezTo>
                  <a:pt x="3372" y="7051"/>
                  <a:pt x="3508" y="7165"/>
                  <a:pt x="3582" y="7380"/>
                </a:cubicBezTo>
                <a:cubicBezTo>
                  <a:pt x="3645" y="7585"/>
                  <a:pt x="3771" y="7676"/>
                  <a:pt x="4002" y="7619"/>
                </a:cubicBezTo>
                <a:cubicBezTo>
                  <a:pt x="4191" y="7573"/>
                  <a:pt x="4391" y="7596"/>
                  <a:pt x="4591" y="7619"/>
                </a:cubicBezTo>
                <a:cubicBezTo>
                  <a:pt x="4812" y="7642"/>
                  <a:pt x="5064" y="7870"/>
                  <a:pt x="5011" y="7995"/>
                </a:cubicBezTo>
                <a:cubicBezTo>
                  <a:pt x="4906" y="8199"/>
                  <a:pt x="4728" y="8098"/>
                  <a:pt x="4581" y="8075"/>
                </a:cubicBezTo>
                <a:cubicBezTo>
                  <a:pt x="4402" y="8052"/>
                  <a:pt x="4076" y="7995"/>
                  <a:pt x="4076" y="8018"/>
                </a:cubicBezTo>
                <a:cubicBezTo>
                  <a:pt x="3960" y="8529"/>
                  <a:pt x="3697" y="8142"/>
                  <a:pt x="3508" y="8142"/>
                </a:cubicBezTo>
                <a:cubicBezTo>
                  <a:pt x="3329" y="8142"/>
                  <a:pt x="3150" y="8086"/>
                  <a:pt x="2982" y="8041"/>
                </a:cubicBezTo>
                <a:cubicBezTo>
                  <a:pt x="2762" y="7984"/>
                  <a:pt x="2561" y="8084"/>
                  <a:pt x="2351" y="8107"/>
                </a:cubicBezTo>
                <a:cubicBezTo>
                  <a:pt x="2162" y="8130"/>
                  <a:pt x="2268" y="8425"/>
                  <a:pt x="2153" y="8550"/>
                </a:cubicBezTo>
                <a:cubicBezTo>
                  <a:pt x="2132" y="8584"/>
                  <a:pt x="2110" y="8584"/>
                  <a:pt x="2089" y="8584"/>
                </a:cubicBezTo>
                <a:cubicBezTo>
                  <a:pt x="2026" y="9470"/>
                  <a:pt x="924" y="9254"/>
                  <a:pt x="924" y="9288"/>
                </a:cubicBezTo>
                <a:cubicBezTo>
                  <a:pt x="830" y="9345"/>
                  <a:pt x="712" y="9209"/>
                  <a:pt x="596" y="9345"/>
                </a:cubicBezTo>
                <a:cubicBezTo>
                  <a:pt x="1090" y="9970"/>
                  <a:pt x="1847" y="10118"/>
                  <a:pt x="2520" y="10583"/>
                </a:cubicBezTo>
                <a:cubicBezTo>
                  <a:pt x="1963" y="10742"/>
                  <a:pt x="1638" y="10197"/>
                  <a:pt x="1228" y="10265"/>
                </a:cubicBezTo>
                <a:cubicBezTo>
                  <a:pt x="1028" y="10435"/>
                  <a:pt x="1626" y="10708"/>
                  <a:pt x="1048" y="10787"/>
                </a:cubicBezTo>
                <a:cubicBezTo>
                  <a:pt x="1300" y="10935"/>
                  <a:pt x="1480" y="11083"/>
                  <a:pt x="1659" y="11253"/>
                </a:cubicBezTo>
                <a:cubicBezTo>
                  <a:pt x="1963" y="11559"/>
                  <a:pt x="2028" y="11764"/>
                  <a:pt x="1880" y="12172"/>
                </a:cubicBezTo>
                <a:cubicBezTo>
                  <a:pt x="1786" y="12445"/>
                  <a:pt x="1649" y="12693"/>
                  <a:pt x="1775" y="13011"/>
                </a:cubicBezTo>
                <a:cubicBezTo>
                  <a:pt x="1859" y="13227"/>
                  <a:pt x="1826" y="13375"/>
                  <a:pt x="1511" y="13273"/>
                </a:cubicBezTo>
                <a:cubicBezTo>
                  <a:pt x="1174" y="13171"/>
                  <a:pt x="1049" y="13364"/>
                  <a:pt x="1133" y="13750"/>
                </a:cubicBezTo>
                <a:cubicBezTo>
                  <a:pt x="1185" y="13999"/>
                  <a:pt x="1134" y="14079"/>
                  <a:pt x="903" y="14045"/>
                </a:cubicBezTo>
                <a:cubicBezTo>
                  <a:pt x="651" y="14011"/>
                  <a:pt x="407" y="13854"/>
                  <a:pt x="92" y="13933"/>
                </a:cubicBezTo>
                <a:cubicBezTo>
                  <a:pt x="344" y="14387"/>
                  <a:pt x="881" y="14249"/>
                  <a:pt x="1175" y="14680"/>
                </a:cubicBezTo>
                <a:cubicBezTo>
                  <a:pt x="828" y="14680"/>
                  <a:pt x="555" y="14682"/>
                  <a:pt x="303" y="14591"/>
                </a:cubicBezTo>
                <a:cubicBezTo>
                  <a:pt x="198" y="14557"/>
                  <a:pt x="84" y="14510"/>
                  <a:pt x="21" y="14646"/>
                </a:cubicBezTo>
                <a:cubicBezTo>
                  <a:pt x="-53" y="14805"/>
                  <a:pt x="92" y="14862"/>
                  <a:pt x="176" y="14885"/>
                </a:cubicBezTo>
                <a:cubicBezTo>
                  <a:pt x="418" y="14964"/>
                  <a:pt x="608" y="15147"/>
                  <a:pt x="818" y="15295"/>
                </a:cubicBezTo>
                <a:cubicBezTo>
                  <a:pt x="1270" y="15613"/>
                  <a:pt x="1764" y="15885"/>
                  <a:pt x="2142" y="16407"/>
                </a:cubicBezTo>
                <a:cubicBezTo>
                  <a:pt x="1669" y="16271"/>
                  <a:pt x="1313" y="15952"/>
                  <a:pt x="861" y="15896"/>
                </a:cubicBezTo>
                <a:cubicBezTo>
                  <a:pt x="1249" y="16372"/>
                  <a:pt x="1743" y="16690"/>
                  <a:pt x="2205" y="17042"/>
                </a:cubicBezTo>
                <a:cubicBezTo>
                  <a:pt x="2342" y="17144"/>
                  <a:pt x="2478" y="17214"/>
                  <a:pt x="2499" y="17429"/>
                </a:cubicBezTo>
                <a:cubicBezTo>
                  <a:pt x="2562" y="17850"/>
                  <a:pt x="2731" y="18190"/>
                  <a:pt x="3109" y="18372"/>
                </a:cubicBezTo>
                <a:cubicBezTo>
                  <a:pt x="3109" y="18372"/>
                  <a:pt x="3088" y="18439"/>
                  <a:pt x="3077" y="18473"/>
                </a:cubicBezTo>
                <a:cubicBezTo>
                  <a:pt x="2846" y="18484"/>
                  <a:pt x="2666" y="18235"/>
                  <a:pt x="2382" y="18326"/>
                </a:cubicBezTo>
                <a:cubicBezTo>
                  <a:pt x="2666" y="18667"/>
                  <a:pt x="2897" y="18960"/>
                  <a:pt x="3286" y="19119"/>
                </a:cubicBezTo>
                <a:cubicBezTo>
                  <a:pt x="3601" y="19244"/>
                  <a:pt x="3990" y="19325"/>
                  <a:pt x="4221" y="19734"/>
                </a:cubicBezTo>
                <a:cubicBezTo>
                  <a:pt x="3959" y="19813"/>
                  <a:pt x="3760" y="19710"/>
                  <a:pt x="3561" y="19642"/>
                </a:cubicBezTo>
                <a:cubicBezTo>
                  <a:pt x="3256" y="19528"/>
                  <a:pt x="2951" y="19405"/>
                  <a:pt x="2647" y="19291"/>
                </a:cubicBezTo>
                <a:cubicBezTo>
                  <a:pt x="2531" y="19246"/>
                  <a:pt x="2406" y="19222"/>
                  <a:pt x="2332" y="19426"/>
                </a:cubicBezTo>
                <a:cubicBezTo>
                  <a:pt x="2721" y="19472"/>
                  <a:pt x="2952" y="19745"/>
                  <a:pt x="3194" y="20007"/>
                </a:cubicBezTo>
                <a:cubicBezTo>
                  <a:pt x="3330" y="20154"/>
                  <a:pt x="3446" y="20345"/>
                  <a:pt x="3688" y="20277"/>
                </a:cubicBezTo>
                <a:cubicBezTo>
                  <a:pt x="3814" y="20243"/>
                  <a:pt x="3896" y="20347"/>
                  <a:pt x="3886" y="20483"/>
                </a:cubicBezTo>
                <a:cubicBezTo>
                  <a:pt x="3833" y="20960"/>
                  <a:pt x="4138" y="21117"/>
                  <a:pt x="4454" y="21208"/>
                </a:cubicBezTo>
                <a:cubicBezTo>
                  <a:pt x="4685" y="21276"/>
                  <a:pt x="4903" y="21379"/>
                  <a:pt x="5117" y="21492"/>
                </a:cubicBezTo>
                <a:lnTo>
                  <a:pt x="5312" y="21600"/>
                </a:lnTo>
                <a:lnTo>
                  <a:pt x="21547" y="21600"/>
                </a:lnTo>
                <a:lnTo>
                  <a:pt x="21547" y="0"/>
                </a:lnTo>
                <a:lnTo>
                  <a:pt x="3775" y="0"/>
                </a:lnTo>
                <a:close/>
              </a:path>
            </a:pathLst>
          </a:custGeom>
          <a:ln w="12700">
            <a:miter lim="400000"/>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416" name="Espace réservé du contenu 2"/>
          <p:cNvSpPr txBox="1">
            <a:spLocks noGrp="1"/>
          </p:cNvSpPr>
          <p:nvPr>
            <p:ph type="body" idx="1"/>
          </p:nvPr>
        </p:nvSpPr>
        <p:spPr>
          <a:xfrm>
            <a:off x="1389446" y="1265169"/>
            <a:ext cx="9010188" cy="4654071"/>
          </a:xfrm>
          <a:prstGeom prst="rect">
            <a:avLst/>
          </a:prstGeom>
        </p:spPr>
        <p:txBody>
          <a:bodyPr/>
          <a:lstStyle/>
          <a:p>
            <a:pPr marL="342900" indent="-342900">
              <a:buFontTx/>
              <a:buAutoNum type="arabicPeriod"/>
              <a:defRPr sz="2200"/>
            </a:pPr>
            <a:r>
              <a:rPr dirty="0"/>
              <a:t>The benefits to respondents or communities of documenting sexual violence must be greater than the risks to respondents and communities. </a:t>
            </a:r>
          </a:p>
          <a:p>
            <a:pPr marL="342900" indent="-342900">
              <a:buFontTx/>
              <a:buAutoNum type="arabicPeriod"/>
              <a:defRPr sz="2200"/>
            </a:pPr>
            <a:r>
              <a:rPr dirty="0"/>
              <a:t>Information gathering and documentation must be done in a manner that presents the least risk to respondents, is methodologically sound, and builds on current experience and good practice.</a:t>
            </a:r>
          </a:p>
          <a:p>
            <a:pPr marL="342900" indent="-342900">
              <a:buFontTx/>
              <a:buAutoNum type="arabicPeriod"/>
              <a:defRPr sz="2200"/>
            </a:pPr>
            <a:r>
              <a:rPr dirty="0"/>
              <a:t>Basic care and support for survivors/victims must be available locally before commencing any activity that may involve individuals disclosing information about their experiences of sexual violence.</a:t>
            </a:r>
          </a:p>
          <a:p>
            <a:pPr marL="342900" indent="-342900">
              <a:buFontTx/>
              <a:buAutoNum type="arabicPeriod"/>
              <a:defRPr sz="2200"/>
            </a:pPr>
            <a:r>
              <a:rPr dirty="0"/>
              <a:t>The safety and security of all those involved in information gathering about sexual violence is of paramount concern and in emergency settings in particular should be continuously monitored. </a:t>
            </a:r>
          </a:p>
        </p:txBody>
      </p:sp>
      <p:sp>
        <p:nvSpPr>
          <p:cNvPr id="417" name="ZoneTexte 3"/>
          <p:cNvSpPr txBox="1"/>
          <p:nvPr/>
        </p:nvSpPr>
        <p:spPr>
          <a:xfrm>
            <a:off x="1779612" y="5576315"/>
            <a:ext cx="8620022" cy="561692"/>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a:spAutoFit/>
          </a:bodyPr>
          <a:lstStyle/>
          <a:p>
            <a:pPr algn="ctr">
              <a:defRPr sz="1400">
                <a:solidFill>
                  <a:srgbClr val="FFFFFF"/>
                </a:solidFill>
                <a:latin typeface="+mj-lt"/>
                <a:ea typeface="+mj-ea"/>
                <a:cs typeface="+mj-cs"/>
                <a:sym typeface="Source Sans Pro Regular"/>
              </a:defRPr>
            </a:pPr>
            <a:r>
              <a:rPr sz="1600" dirty="0"/>
              <a:t>These recommendations complete existing professional standards, guidelines </a:t>
            </a:r>
          </a:p>
          <a:p>
            <a:pPr algn="ctr">
              <a:defRPr sz="1400">
                <a:solidFill>
                  <a:srgbClr val="FFFFFF"/>
                </a:solidFill>
                <a:latin typeface="+mj-lt"/>
                <a:ea typeface="+mj-ea"/>
                <a:cs typeface="+mj-cs"/>
                <a:sym typeface="Source Sans Pro Regular"/>
              </a:defRPr>
            </a:pPr>
            <a:r>
              <a:rPr sz="1600" dirty="0"/>
              <a:t>and other practice and oversight tools and guides on ethics</a:t>
            </a:r>
          </a:p>
        </p:txBody>
      </p:sp>
      <p:sp>
        <p:nvSpPr>
          <p:cNvPr id="418" name="Titre 1"/>
          <p:cNvSpPr txBox="1">
            <a:spLocks noGrp="1"/>
          </p:cNvSpPr>
          <p:nvPr>
            <p:ph type="title" idx="4294967295"/>
          </p:nvPr>
        </p:nvSpPr>
        <p:spPr>
          <a:xfrm>
            <a:off x="219143" y="-199320"/>
            <a:ext cx="10972801" cy="1143001"/>
          </a:xfrm>
          <a:prstGeom prst="rect">
            <a:avLst/>
          </a:prstGeom>
        </p:spPr>
        <p:txBody>
          <a:bodyPr/>
          <a:lstStyle/>
          <a:p>
            <a:r>
              <a:rPr b="1" dirty="0"/>
              <a:t>The eight safety and ethical recommendations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23</a:t>
            </a:fld>
            <a:endParaRPr/>
          </a:p>
        </p:txBody>
      </p:sp>
      <p:sp>
        <p:nvSpPr>
          <p:cNvPr id="423" name="Espace réservé du contenu 2"/>
          <p:cNvSpPr txBox="1">
            <a:spLocks noGrp="1"/>
          </p:cNvSpPr>
          <p:nvPr>
            <p:ph type="body" idx="1"/>
          </p:nvPr>
        </p:nvSpPr>
        <p:spPr>
          <a:xfrm>
            <a:off x="1504984" y="1355279"/>
            <a:ext cx="9182032" cy="4654072"/>
          </a:xfrm>
          <a:prstGeom prst="rect">
            <a:avLst/>
          </a:prstGeom>
        </p:spPr>
        <p:txBody>
          <a:bodyPr/>
          <a:lstStyle/>
          <a:p>
            <a:pPr marL="342900" indent="-342900">
              <a:buFontTx/>
              <a:buAutoNum type="arabicPeriod" startAt="5"/>
              <a:defRPr sz="2400"/>
            </a:pPr>
            <a:r>
              <a:rPr dirty="0"/>
              <a:t>The confidentiality of individuals who provide information about sexual violence must be protected at all times.</a:t>
            </a:r>
          </a:p>
          <a:p>
            <a:pPr marL="342900" indent="-342900">
              <a:buFontTx/>
              <a:buAutoNum type="arabicPeriod" startAt="5"/>
              <a:defRPr sz="2400"/>
            </a:pPr>
            <a:r>
              <a:rPr dirty="0"/>
              <a:t>Anyone providing information about sexual violence must give informed consent before participating in the data gathering activity.</a:t>
            </a:r>
          </a:p>
          <a:p>
            <a:pPr marL="342900" indent="-342900">
              <a:buFontTx/>
              <a:buAutoNum type="arabicPeriod" startAt="5"/>
              <a:defRPr sz="2400"/>
            </a:pPr>
            <a:r>
              <a:rPr dirty="0"/>
              <a:t>All members of the data collection team must be carefully selected and receive relevant and sufficient specialized training and ongoing support. </a:t>
            </a:r>
          </a:p>
          <a:p>
            <a:pPr marL="342900" indent="-342900">
              <a:buFontTx/>
              <a:buAutoNum type="arabicPeriod" startAt="5"/>
              <a:defRPr sz="2400"/>
            </a:pPr>
            <a:r>
              <a:rPr dirty="0"/>
              <a:t>Additional safeguards must be put into place if children (i.e. those under 18 years) are to be the subject of information gathering. </a:t>
            </a:r>
          </a:p>
        </p:txBody>
      </p:sp>
      <p:sp>
        <p:nvSpPr>
          <p:cNvPr id="2" name="Titre 1">
            <a:extLst>
              <a:ext uri="{FF2B5EF4-FFF2-40B4-BE49-F238E27FC236}">
                <a16:creationId xmlns:a16="http://schemas.microsoft.com/office/drawing/2014/main" id="{82B258D8-680B-2197-294D-FB746D9899A2}"/>
              </a:ext>
            </a:extLst>
          </p:cNvPr>
          <p:cNvSpPr txBox="1">
            <a:spLocks/>
          </p:cNvSpPr>
          <p:nvPr/>
        </p:nvSpPr>
        <p:spPr>
          <a:xfrm>
            <a:off x="219143" y="-199320"/>
            <a:ext cx="10972801"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The eight safety and ethical recommendations  </a:t>
            </a:r>
            <a:endParaRPr lang="en-US" b="1" dirty="0"/>
          </a:p>
        </p:txBody>
      </p:sp>
      <p:sp>
        <p:nvSpPr>
          <p:cNvPr id="3" name="ZoneTexte 3">
            <a:extLst>
              <a:ext uri="{FF2B5EF4-FFF2-40B4-BE49-F238E27FC236}">
                <a16:creationId xmlns:a16="http://schemas.microsoft.com/office/drawing/2014/main" id="{B21754F1-E6F4-755B-345A-6DE5FF2FE523}"/>
              </a:ext>
            </a:extLst>
          </p:cNvPr>
          <p:cNvSpPr txBox="1"/>
          <p:nvPr/>
        </p:nvSpPr>
        <p:spPr>
          <a:xfrm>
            <a:off x="1779612" y="5576315"/>
            <a:ext cx="8620022" cy="561692"/>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a:spAutoFit/>
          </a:bodyPr>
          <a:lstStyle/>
          <a:p>
            <a:pPr algn="ctr">
              <a:defRPr sz="1400">
                <a:solidFill>
                  <a:srgbClr val="FFFFFF"/>
                </a:solidFill>
                <a:latin typeface="+mj-lt"/>
                <a:ea typeface="+mj-ea"/>
                <a:cs typeface="+mj-cs"/>
                <a:sym typeface="Source Sans Pro Regular"/>
              </a:defRPr>
            </a:pPr>
            <a:r>
              <a:rPr sz="1600" dirty="0"/>
              <a:t>These recommendations complete existing professional standards, guidelines </a:t>
            </a:r>
          </a:p>
          <a:p>
            <a:pPr algn="ctr">
              <a:defRPr sz="1400">
                <a:solidFill>
                  <a:srgbClr val="FFFFFF"/>
                </a:solidFill>
                <a:latin typeface="+mj-lt"/>
                <a:ea typeface="+mj-ea"/>
                <a:cs typeface="+mj-cs"/>
                <a:sym typeface="Source Sans Pro Regular"/>
              </a:defRPr>
            </a:pPr>
            <a:r>
              <a:rPr sz="1600" dirty="0"/>
              <a:t>and other practice and oversight tools and guides on ethics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430" name="Content Placeholder 1"/>
          <p:cNvSpPr txBox="1">
            <a:spLocks noGrp="1"/>
          </p:cNvSpPr>
          <p:nvPr>
            <p:ph type="body" idx="1"/>
          </p:nvPr>
        </p:nvSpPr>
        <p:spPr>
          <a:xfrm>
            <a:off x="4216400" y="1071562"/>
            <a:ext cx="7462078" cy="5546726"/>
          </a:xfrm>
          <a:prstGeom prst="rect">
            <a:avLst/>
          </a:prstGeom>
        </p:spPr>
        <p:txBody>
          <a:bodyPr/>
          <a:lstStyle/>
          <a:p>
            <a:pPr marL="254000" indent="-254000">
              <a:spcBef>
                <a:spcPts val="0"/>
              </a:spcBef>
              <a:defRPr sz="2400"/>
            </a:pPr>
            <a:r>
              <a:rPr dirty="0"/>
              <a:t>Frontline responders have both rights and obligations, these should be clearly established during the pre-emergency planning period.</a:t>
            </a:r>
          </a:p>
          <a:p>
            <a:pPr marL="254000" indent="-254000">
              <a:spcBef>
                <a:spcPts val="0"/>
              </a:spcBef>
              <a:defRPr sz="2400"/>
            </a:pPr>
            <a:endParaRPr dirty="0"/>
          </a:p>
          <a:p>
            <a:pPr marL="254000" indent="-254000">
              <a:spcBef>
                <a:spcPts val="0"/>
              </a:spcBef>
              <a:defRPr sz="2400"/>
            </a:pPr>
            <a:r>
              <a:rPr dirty="0"/>
              <a:t>WHO has zero tolerance for</a:t>
            </a:r>
            <a:r>
              <a:rPr lang="hu-HU" dirty="0"/>
              <a:t> </a:t>
            </a:r>
            <a:r>
              <a:rPr dirty="0"/>
              <a:t>Sexual Exploitation  and  Abuse  (SEA) and inaction against SEA</a:t>
            </a:r>
          </a:p>
          <a:p>
            <a:pPr marL="254000" indent="-254000">
              <a:spcBef>
                <a:spcPts val="0"/>
              </a:spcBef>
              <a:defRPr sz="2400"/>
            </a:pPr>
            <a:endParaRPr dirty="0"/>
          </a:p>
          <a:p>
            <a:pPr marL="254000" indent="-254000">
              <a:spcBef>
                <a:spcPts val="0"/>
              </a:spcBef>
              <a:defRPr sz="2400"/>
            </a:pPr>
            <a:r>
              <a:rPr dirty="0"/>
              <a:t>Organizations/government entities should develop in advance an ethical framework to refer to in an emergency response to ensure that vulnerable populations are not harmed, explicitly addressing Prevention and Response to Sexual Abuse and Exploitation.</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433" name="Google Shape;300;p7"/>
          <p:cNvSpPr txBox="1">
            <a:spLocks noGrp="1"/>
          </p:cNvSpPr>
          <p:nvPr>
            <p:ph type="body" sz="half" idx="1"/>
          </p:nvPr>
        </p:nvSpPr>
        <p:spPr>
          <a:xfrm>
            <a:off x="617685" y="1921611"/>
            <a:ext cx="11347451" cy="1870076"/>
          </a:xfrm>
          <a:prstGeom prst="rect">
            <a:avLst/>
          </a:prstGeom>
        </p:spPr>
        <p:txBody>
          <a:bodyPr lIns="134999" tIns="134999" rIns="134999" bIns="134999"/>
          <a:lstStyle/>
          <a:p>
            <a:pPr>
              <a:lnSpc>
                <a:spcPct val="110000"/>
              </a:lnSpc>
              <a:spcBef>
                <a:spcPts val="0"/>
              </a:spcBef>
            </a:pPr>
            <a:r>
              <a:rPr b="1" dirty="0"/>
              <a:t>3. References and guidelines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sp>
        <p:nvSpPr>
          <p:cNvPr id="436" name="Content Placeholder 2"/>
          <p:cNvSpPr txBox="1">
            <a:spLocks noGrp="1"/>
          </p:cNvSpPr>
          <p:nvPr>
            <p:ph type="body" idx="1"/>
          </p:nvPr>
        </p:nvSpPr>
        <p:spPr>
          <a:xfrm>
            <a:off x="4262120" y="655637"/>
            <a:ext cx="7499554" cy="5546726"/>
          </a:xfrm>
          <a:prstGeom prst="rect">
            <a:avLst/>
          </a:prstGeom>
        </p:spPr>
        <p:txBody>
          <a:bodyPr lIns="0" tIns="0" rIns="0" bIns="0">
            <a:noAutofit/>
          </a:bodyPr>
          <a:lstStyle/>
          <a:p>
            <a:pPr marL="0" indent="0" defTabSz="271962">
              <a:spcBef>
                <a:spcPts val="200"/>
              </a:spcBef>
              <a:buSzTx/>
              <a:buNone/>
              <a:defRPr sz="1316"/>
            </a:pPr>
            <a:r>
              <a:rPr sz="1300" dirty="0"/>
              <a:t>Guidance for Managing Ethical Issues in Infectious Disease Outbreaks</a:t>
            </a:r>
          </a:p>
          <a:p>
            <a:pPr marL="0" indent="0" defTabSz="271962">
              <a:spcBef>
                <a:spcPts val="200"/>
              </a:spcBef>
              <a:buSzTx/>
              <a:buNone/>
              <a:defRPr sz="1316" u="sng"/>
            </a:pPr>
            <a:r>
              <a:rPr sz="1300" dirty="0">
                <a:solidFill>
                  <a:srgbClr val="0563C1"/>
                </a:solidFill>
                <a:uFill>
                  <a:solidFill>
                    <a:srgbClr val="0563C1"/>
                  </a:solidFill>
                </a:uFill>
                <a:hlinkClick r:id="rId2"/>
              </a:rPr>
              <a:t>https://apps.who.int/iris/bitstream/handle/10665/250580/9789241549837-eng.pdf?sequence=1&amp;isAllowed=y</a:t>
            </a:r>
          </a:p>
          <a:p>
            <a:pPr marL="0" indent="0" defTabSz="271962">
              <a:spcBef>
                <a:spcPts val="200"/>
              </a:spcBef>
              <a:buSzTx/>
              <a:buNone/>
              <a:defRPr sz="658"/>
            </a:pPr>
            <a:endParaRPr sz="1300" dirty="0">
              <a:solidFill>
                <a:srgbClr val="0563C1"/>
              </a:solidFill>
              <a:uFill>
                <a:solidFill>
                  <a:srgbClr val="0563C1"/>
                </a:solidFill>
              </a:uFill>
              <a:hlinkClick r:id="rId2"/>
            </a:endParaRPr>
          </a:p>
          <a:p>
            <a:pPr marL="0" indent="0" defTabSz="271962">
              <a:spcBef>
                <a:spcPts val="200"/>
              </a:spcBef>
              <a:buSzTx/>
              <a:buNone/>
              <a:defRPr sz="1316"/>
            </a:pPr>
            <a:r>
              <a:rPr sz="1300" dirty="0"/>
              <a:t>Guidance on ethics of tuberculosis prevention, care and control</a:t>
            </a:r>
          </a:p>
          <a:p>
            <a:pPr marL="0" indent="0" defTabSz="271962">
              <a:spcBef>
                <a:spcPts val="200"/>
              </a:spcBef>
              <a:buSzTx/>
              <a:buNone/>
              <a:defRPr sz="1316" u="sng"/>
            </a:pPr>
            <a:r>
              <a:rPr sz="1300" dirty="0">
                <a:solidFill>
                  <a:srgbClr val="0563C1"/>
                </a:solidFill>
                <a:uFill>
                  <a:solidFill>
                    <a:srgbClr val="0563C1"/>
                  </a:solidFill>
                </a:uFill>
                <a:hlinkClick r:id="rId3"/>
              </a:rPr>
              <a:t>https://www.who.int/publications/i/item/9789241500531</a:t>
            </a:r>
          </a:p>
          <a:p>
            <a:pPr marL="67991" indent="-67991" defTabSz="271962">
              <a:spcBef>
                <a:spcPts val="200"/>
              </a:spcBef>
              <a:defRPr sz="658" u="sng"/>
            </a:pPr>
            <a:endParaRPr sz="1300" dirty="0">
              <a:solidFill>
                <a:srgbClr val="0563C1"/>
              </a:solidFill>
              <a:uFill>
                <a:solidFill>
                  <a:srgbClr val="0563C1"/>
                </a:solidFill>
              </a:uFill>
              <a:hlinkClick r:id="rId3"/>
            </a:endParaRPr>
          </a:p>
          <a:p>
            <a:pPr marL="0" indent="0" defTabSz="271962">
              <a:spcBef>
                <a:spcPts val="200"/>
              </a:spcBef>
              <a:buSzTx/>
              <a:buNone/>
              <a:defRPr sz="1316"/>
            </a:pPr>
            <a:r>
              <a:rPr sz="1300" dirty="0"/>
              <a:t>GLOBAL HEALTH ETHICS KEY ISSUES :</a:t>
            </a:r>
          </a:p>
          <a:p>
            <a:pPr marL="0" indent="0" defTabSz="271962">
              <a:spcBef>
                <a:spcPts val="200"/>
              </a:spcBef>
              <a:buSzTx/>
              <a:buNone/>
              <a:defRPr sz="1316" u="sng"/>
            </a:pPr>
            <a:r>
              <a:rPr sz="1300" dirty="0">
                <a:solidFill>
                  <a:srgbClr val="0563C1"/>
                </a:solidFill>
                <a:uFill>
                  <a:solidFill>
                    <a:srgbClr val="0563C1"/>
                  </a:solidFill>
                </a:uFill>
                <a:hlinkClick r:id="rId4"/>
              </a:rPr>
              <a:t>https://apps.who.int/iris/bitstream/handle/10665/164576/9789240694033_eng.pdf</a:t>
            </a:r>
            <a:r>
              <a:rPr sz="1300" dirty="0"/>
              <a:t> (p19)</a:t>
            </a:r>
          </a:p>
          <a:p>
            <a:pPr marL="0" indent="0" defTabSz="271962">
              <a:spcBef>
                <a:spcPts val="200"/>
              </a:spcBef>
              <a:buSzTx/>
              <a:buNone/>
              <a:defRPr sz="658" u="sng"/>
            </a:pPr>
            <a:endParaRPr sz="1300" dirty="0"/>
          </a:p>
          <a:p>
            <a:pPr marL="0" indent="0" defTabSz="271962">
              <a:spcBef>
                <a:spcPts val="200"/>
              </a:spcBef>
              <a:buSzTx/>
              <a:buNone/>
              <a:defRPr sz="1316"/>
            </a:pPr>
            <a:r>
              <a:rPr sz="1300" dirty="0"/>
              <a:t>WHO Ethical and safety recommendations for researching, documenting and monitoring sexual violence in emergencies </a:t>
            </a:r>
          </a:p>
          <a:p>
            <a:pPr marL="0" indent="0" defTabSz="271962">
              <a:spcBef>
                <a:spcPts val="200"/>
              </a:spcBef>
              <a:buSzTx/>
              <a:buNone/>
              <a:defRPr sz="1316"/>
            </a:pPr>
            <a:r>
              <a:rPr sz="1300" u="sng" dirty="0">
                <a:solidFill>
                  <a:srgbClr val="0563C1"/>
                </a:solidFill>
                <a:uFill>
                  <a:solidFill>
                    <a:srgbClr val="0563C1"/>
                  </a:solidFill>
                </a:uFill>
                <a:hlinkClick r:id="rId5"/>
              </a:rPr>
              <a:t>https://www.who.int/gender/documents/OMS_Ethics&amp;Safety10Aug07.pdf</a:t>
            </a:r>
            <a:r>
              <a:rPr sz="1300" dirty="0"/>
              <a:t> </a:t>
            </a:r>
          </a:p>
          <a:p>
            <a:pPr marL="0" indent="0" defTabSz="271962">
              <a:spcBef>
                <a:spcPts val="200"/>
              </a:spcBef>
              <a:buSzTx/>
              <a:buNone/>
              <a:defRPr sz="658"/>
            </a:pPr>
            <a:endParaRPr sz="1300" dirty="0"/>
          </a:p>
          <a:p>
            <a:pPr marL="0" indent="0" defTabSz="271962">
              <a:spcBef>
                <a:spcPts val="200"/>
              </a:spcBef>
              <a:buSzTx/>
              <a:buNone/>
              <a:defRPr sz="1316"/>
            </a:pPr>
            <a:r>
              <a:rPr sz="1300" dirty="0"/>
              <a:t>Information on Policy Directive on Protection from sexual exploitation and sexual abuse (SEA), WHO, Information note: 23/2021</a:t>
            </a:r>
          </a:p>
          <a:p>
            <a:pPr marL="0" indent="0" defTabSz="271962">
              <a:spcBef>
                <a:spcPts val="200"/>
              </a:spcBef>
              <a:buSzTx/>
              <a:buNone/>
              <a:defRPr sz="1316"/>
            </a:pPr>
            <a:r>
              <a:rPr sz="1300" u="sng" dirty="0">
                <a:solidFill>
                  <a:srgbClr val="0563C1"/>
                </a:solidFill>
                <a:uFill>
                  <a:solidFill>
                    <a:srgbClr val="0563C1"/>
                  </a:solidFill>
                </a:uFill>
                <a:hlinkClick r:id="rId6"/>
              </a:rPr>
              <a:t>https://cdn.who.int/media/docs/default-source/ethics/information-on-policy-directive-on-protection-from-sexual-exploitation-and-sexual-abuse-.pdf?sfvrsn=8926f2fa_19&amp;download=true</a:t>
            </a:r>
            <a:r>
              <a:rPr sz="1300" dirty="0"/>
              <a:t> </a:t>
            </a:r>
          </a:p>
          <a:p>
            <a:pPr marL="67991" indent="-67991" defTabSz="271962">
              <a:spcBef>
                <a:spcPts val="200"/>
              </a:spcBef>
              <a:defRPr sz="658"/>
            </a:pPr>
            <a:endParaRPr sz="1300" dirty="0"/>
          </a:p>
          <a:p>
            <a:pPr marL="0" indent="0" defTabSz="271962">
              <a:spcBef>
                <a:spcPts val="200"/>
              </a:spcBef>
              <a:buSzTx/>
              <a:buNone/>
              <a:defRPr sz="1316"/>
            </a:pPr>
            <a:r>
              <a:rPr sz="1300" dirty="0"/>
              <a:t>Emergency Ethics: Public Health Preparedness and Response/ Ethical Aspects of Public Health Emergency Preparedness and Response </a:t>
            </a:r>
            <a:r>
              <a:rPr sz="1300" u="sng" dirty="0">
                <a:solidFill>
                  <a:srgbClr val="0563C1"/>
                </a:solidFill>
                <a:uFill>
                  <a:solidFill>
                    <a:srgbClr val="0563C1"/>
                  </a:solidFill>
                </a:uFill>
                <a:hlinkClick r:id="rId7"/>
              </a:rPr>
              <a:t>https://oxfordmedicine.com/view/10.1093/med/9780190270742.001.0001/med-9780190270742-chapter-2</a:t>
            </a:r>
            <a:r>
              <a:rPr sz="1300" u="sng" dirty="0"/>
              <a:t> </a:t>
            </a:r>
          </a:p>
          <a:p>
            <a:pPr marL="0" indent="0" defTabSz="271962">
              <a:spcBef>
                <a:spcPts val="200"/>
              </a:spcBef>
              <a:buSzTx/>
              <a:buNone/>
              <a:defRPr sz="658" u="sng"/>
            </a:pPr>
            <a:endParaRPr sz="1300" u="sng" dirty="0"/>
          </a:p>
          <a:p>
            <a:pPr marL="0" indent="0" defTabSz="271962">
              <a:spcBef>
                <a:spcPts val="200"/>
              </a:spcBef>
              <a:buSzTx/>
              <a:buNone/>
              <a:defRPr sz="1316"/>
            </a:pPr>
            <a:r>
              <a:rPr sz="1300" dirty="0"/>
              <a:t>Code of ethics and professional conduct</a:t>
            </a:r>
          </a:p>
          <a:p>
            <a:pPr marL="0" indent="0" defTabSz="271962">
              <a:spcBef>
                <a:spcPts val="200"/>
              </a:spcBef>
              <a:buSzTx/>
              <a:buNone/>
              <a:defRPr sz="1316"/>
            </a:pPr>
            <a:r>
              <a:rPr sz="1300" u="sng" dirty="0">
                <a:solidFill>
                  <a:srgbClr val="0563C1"/>
                </a:solidFill>
                <a:uFill>
                  <a:solidFill>
                    <a:srgbClr val="0563C1"/>
                  </a:solidFill>
                </a:uFill>
                <a:hlinkClick r:id="rId8"/>
              </a:rPr>
              <a:t>https://www.who.int/about/ethics/code_of_ethics_full_version.pdf</a:t>
            </a:r>
            <a:r>
              <a:rPr sz="1300" dirty="0"/>
              <a:t> </a:t>
            </a:r>
          </a:p>
          <a:p>
            <a:pPr marL="0" indent="0" defTabSz="271962">
              <a:spcBef>
                <a:spcPts val="200"/>
              </a:spcBef>
              <a:buSzTx/>
              <a:buNone/>
              <a:defRPr sz="658"/>
            </a:pPr>
            <a:endParaRPr sz="1300" dirty="0"/>
          </a:p>
          <a:p>
            <a:pPr marL="0" indent="0" defTabSz="271962">
              <a:spcBef>
                <a:spcPts val="200"/>
              </a:spcBef>
              <a:buSzTx/>
              <a:buNone/>
              <a:defRPr sz="1316"/>
            </a:pPr>
            <a:r>
              <a:rPr sz="1300" dirty="0"/>
              <a:t>WHO Sexual Exploitation and Abuse Prevention and Response</a:t>
            </a:r>
          </a:p>
          <a:p>
            <a:pPr marL="0" indent="0" defTabSz="271962">
              <a:spcBef>
                <a:spcPts val="200"/>
              </a:spcBef>
              <a:buSzTx/>
              <a:buNone/>
              <a:defRPr sz="1316"/>
            </a:pPr>
            <a:r>
              <a:rPr sz="1300" u="sng" dirty="0">
                <a:solidFill>
                  <a:srgbClr val="0563C1"/>
                </a:solidFill>
                <a:uFill>
                  <a:solidFill>
                    <a:srgbClr val="0563C1"/>
                  </a:solidFill>
                </a:uFill>
                <a:hlinkClick r:id="rId9"/>
              </a:rPr>
              <a:t>Microsoft Word - whistleblower 27 11 06 _Final_.doc (who.int)</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447" name="Google Shape;300;p7"/>
          <p:cNvSpPr txBox="1">
            <a:spLocks noGrp="1"/>
          </p:cNvSpPr>
          <p:nvPr>
            <p:ph type="body" sz="half" idx="1"/>
          </p:nvPr>
        </p:nvSpPr>
        <p:spPr>
          <a:xfrm>
            <a:off x="577045" y="1930341"/>
            <a:ext cx="11347451" cy="1870076"/>
          </a:xfrm>
          <a:prstGeom prst="rect">
            <a:avLst/>
          </a:prstGeom>
        </p:spPr>
        <p:txBody>
          <a:bodyPr lIns="134999" tIns="134999" rIns="134999" bIns="134999">
            <a:normAutofit/>
          </a:bodyPr>
          <a:lstStyle>
            <a:lvl1pPr>
              <a:defRPr sz="3000"/>
            </a:lvl1pPr>
          </a:lstStyle>
          <a:p>
            <a:r>
              <a:rPr sz="3200" b="1" dirty="0"/>
              <a:t>4. Additional learning resources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450" name="Rectangle 6"/>
          <p:cNvSpPr txBox="1"/>
          <p:nvPr/>
        </p:nvSpPr>
        <p:spPr>
          <a:xfrm>
            <a:off x="4624070" y="690879"/>
            <a:ext cx="7395210" cy="5109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200">
                <a:latin typeface="+mj-lt"/>
                <a:ea typeface="+mj-ea"/>
                <a:cs typeface="+mj-cs"/>
                <a:sym typeface="Source Sans Pro Regular"/>
              </a:defRPr>
            </a:pPr>
            <a:endParaRPr sz="2000" dirty="0"/>
          </a:p>
          <a:p>
            <a:pPr>
              <a:defRPr sz="2200">
                <a:latin typeface="+mj-lt"/>
                <a:ea typeface="+mj-ea"/>
                <a:cs typeface="+mj-cs"/>
                <a:sym typeface="Source Sans Pro Regular"/>
              </a:defRPr>
            </a:pPr>
            <a:r>
              <a:rPr sz="2000" dirty="0"/>
              <a:t>Humanitarian Courses, Hulan Rights Careers</a:t>
            </a:r>
          </a:p>
          <a:p>
            <a:pPr>
              <a:defRPr sz="2200">
                <a:latin typeface="+mj-lt"/>
                <a:ea typeface="+mj-ea"/>
                <a:cs typeface="+mj-cs"/>
                <a:sym typeface="Source Sans Pro Regular"/>
              </a:defRPr>
            </a:pPr>
            <a:r>
              <a:rPr sz="2000" u="sng" dirty="0">
                <a:solidFill>
                  <a:srgbClr val="0563C1"/>
                </a:solidFill>
                <a:uFill>
                  <a:solidFill>
                    <a:srgbClr val="0563C1"/>
                  </a:solidFill>
                </a:uFill>
                <a:hlinkClick r:id="rId2"/>
              </a:rPr>
              <a:t>Humanitarian Courses | Human Rights Careers</a:t>
            </a:r>
          </a:p>
          <a:p>
            <a:pPr>
              <a:defRPr sz="2200">
                <a:latin typeface="+mj-lt"/>
                <a:ea typeface="+mj-ea"/>
                <a:cs typeface="+mj-cs"/>
                <a:sym typeface="Source Sans Pro Regular"/>
              </a:defRPr>
            </a:pPr>
            <a:endParaRPr sz="2000" u="sng" dirty="0">
              <a:solidFill>
                <a:srgbClr val="0563C1"/>
              </a:solidFill>
              <a:uFill>
                <a:solidFill>
                  <a:srgbClr val="0563C1"/>
                </a:solidFill>
              </a:uFill>
              <a:hlinkClick r:id="rId2"/>
            </a:endParaRPr>
          </a:p>
          <a:p>
            <a:pPr>
              <a:defRPr sz="2200">
                <a:latin typeface="+mj-lt"/>
                <a:ea typeface="+mj-ea"/>
                <a:cs typeface="+mj-cs"/>
                <a:sym typeface="Source Sans Pro Regular"/>
              </a:defRPr>
            </a:pPr>
            <a:r>
              <a:rPr sz="2000" dirty="0"/>
              <a:t>Advanced Learning session on Humanitarian Principles</a:t>
            </a:r>
          </a:p>
          <a:p>
            <a:pPr>
              <a:defRPr sz="2200">
                <a:latin typeface="+mj-lt"/>
                <a:ea typeface="+mj-ea"/>
                <a:cs typeface="+mj-cs"/>
                <a:sym typeface="Source Sans Pro Regular"/>
              </a:defRPr>
            </a:pPr>
            <a:r>
              <a:rPr sz="2000" u="sng" dirty="0">
                <a:solidFill>
                  <a:srgbClr val="0563C1"/>
                </a:solidFill>
                <a:uFill>
                  <a:solidFill>
                    <a:srgbClr val="0563C1"/>
                  </a:solidFill>
                </a:uFill>
                <a:hlinkClick r:id="rId3"/>
              </a:rPr>
              <a:t>Advanced learning session on humanitarian principles (phap.org) </a:t>
            </a:r>
          </a:p>
          <a:p>
            <a:pPr>
              <a:defRPr sz="2200">
                <a:latin typeface="+mj-lt"/>
                <a:ea typeface="+mj-ea"/>
                <a:cs typeface="+mj-cs"/>
                <a:sym typeface="Source Sans Pro Regular"/>
              </a:defRPr>
            </a:pPr>
            <a:endParaRPr sz="2000" u="sng" dirty="0">
              <a:solidFill>
                <a:srgbClr val="0563C1"/>
              </a:solidFill>
              <a:uFill>
                <a:solidFill>
                  <a:srgbClr val="0563C1"/>
                </a:solidFill>
              </a:uFill>
              <a:hlinkClick r:id="rId3"/>
            </a:endParaRPr>
          </a:p>
          <a:p>
            <a:pPr>
              <a:defRPr sz="2200">
                <a:latin typeface="+mj-lt"/>
                <a:ea typeface="+mj-ea"/>
                <a:cs typeface="+mj-cs"/>
                <a:sym typeface="Source Sans Pro Regular"/>
              </a:defRPr>
            </a:pPr>
            <a:r>
              <a:rPr sz="2000" dirty="0"/>
              <a:t>Ready4Response Tier 1: Response context and principles</a:t>
            </a:r>
          </a:p>
          <a:p>
            <a:pPr>
              <a:defRPr sz="2200">
                <a:latin typeface="+mj-lt"/>
                <a:ea typeface="+mj-ea"/>
                <a:cs typeface="+mj-cs"/>
                <a:sym typeface="Source Sans Pro Regular"/>
              </a:defRPr>
            </a:pPr>
            <a:r>
              <a:rPr sz="2000" u="sng" dirty="0">
                <a:solidFill>
                  <a:srgbClr val="0563C1"/>
                </a:solidFill>
                <a:uFill>
                  <a:solidFill>
                    <a:srgbClr val="0563C1"/>
                  </a:solidFill>
                </a:uFill>
                <a:hlinkClick r:id="rId4"/>
              </a:rPr>
              <a:t>https://openwho.org/courses/ready4response-tier1-EN</a:t>
            </a:r>
            <a:r>
              <a:rPr sz="2000" dirty="0"/>
              <a:t> </a:t>
            </a:r>
          </a:p>
          <a:p>
            <a:pPr>
              <a:defRPr sz="2200">
                <a:latin typeface="+mj-lt"/>
                <a:ea typeface="+mj-ea"/>
                <a:cs typeface="+mj-cs"/>
                <a:sym typeface="Source Sans Pro Regular"/>
              </a:defRPr>
            </a:pPr>
            <a:endParaRPr sz="2000" dirty="0"/>
          </a:p>
          <a:p>
            <a:pPr>
              <a:defRPr sz="2200">
                <a:latin typeface="+mj-lt"/>
                <a:ea typeface="+mj-ea"/>
                <a:cs typeface="+mj-cs"/>
                <a:sym typeface="Source Sans Pro Regular"/>
              </a:defRPr>
            </a:pPr>
            <a:r>
              <a:rPr sz="2000" dirty="0"/>
              <a:t>The new UN mandatory training on the prevention of sexual exploitation and abuse (PSEA) </a:t>
            </a:r>
          </a:p>
          <a:p>
            <a:pPr>
              <a:defRPr sz="2200">
                <a:latin typeface="+mj-lt"/>
                <a:ea typeface="+mj-ea"/>
                <a:cs typeface="+mj-cs"/>
                <a:sym typeface="Source Sans Pro Regular"/>
              </a:defRPr>
            </a:pPr>
            <a:r>
              <a:rPr sz="2000" u="sng" dirty="0">
                <a:solidFill>
                  <a:srgbClr val="0563C1"/>
                </a:solidFill>
                <a:uFill>
                  <a:solidFill>
                    <a:srgbClr val="0563C1"/>
                  </a:solidFill>
                </a:uFill>
                <a:hlinkClick r:id="rId5"/>
              </a:rPr>
              <a:t>https://openwho.org/courses/un-mandatory-course-psea</a:t>
            </a:r>
            <a:r>
              <a:rPr sz="2000" dirty="0"/>
              <a:t> </a:t>
            </a:r>
          </a:p>
          <a:p>
            <a:pPr>
              <a:defRPr sz="2200">
                <a:latin typeface="+mj-lt"/>
                <a:ea typeface="+mj-ea"/>
                <a:cs typeface="+mj-cs"/>
                <a:sym typeface="Source Sans Pro Regular"/>
              </a:defRPr>
            </a:pPr>
            <a:endParaRPr sz="2000" dirty="0"/>
          </a:p>
          <a:p>
            <a:pPr>
              <a:defRPr sz="2200">
                <a:latin typeface="+mj-lt"/>
                <a:ea typeface="+mj-ea"/>
                <a:cs typeface="+mj-cs"/>
                <a:sym typeface="Source Sans Pro Regular"/>
              </a:defRPr>
            </a:pPr>
            <a:r>
              <a:rPr sz="2000" dirty="0"/>
              <a:t>#NoExcuse #StopSEAH webinar series</a:t>
            </a:r>
          </a:p>
          <a:p>
            <a:pPr>
              <a:defRPr sz="2200">
                <a:latin typeface="+mj-lt"/>
                <a:ea typeface="+mj-ea"/>
                <a:cs typeface="+mj-cs"/>
                <a:sym typeface="Source Sans Pro Regular"/>
              </a:defRPr>
            </a:pPr>
            <a:r>
              <a:rPr sz="2000" u="sng" dirty="0">
                <a:solidFill>
                  <a:srgbClr val="0563C1"/>
                </a:solidFill>
                <a:uFill>
                  <a:solidFill>
                    <a:srgbClr val="0563C1"/>
                  </a:solidFill>
                </a:uFill>
                <a:hlinkClick r:id="rId6"/>
              </a:rPr>
              <a:t>https://openwho.org/courses/stopSEAH</a:t>
            </a:r>
            <a:r>
              <a:rPr sz="2000" dirty="0"/>
              <a:t>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83" name="Google Shape;308;p8"/>
          <p:cNvSpPr txBox="1"/>
          <p:nvPr/>
        </p:nvSpPr>
        <p:spPr>
          <a:xfrm>
            <a:off x="4219741" y="1722185"/>
            <a:ext cx="7261060" cy="29546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defRPr sz="2400">
                <a:latin typeface="+mj-lt"/>
                <a:ea typeface="+mj-ea"/>
                <a:cs typeface="+mj-cs"/>
                <a:sym typeface="Source Sans Pro Regular"/>
              </a:defRPr>
            </a:pPr>
            <a:r>
              <a:rPr b="1" dirty="0">
                <a:solidFill>
                  <a:schemeClr val="tx1"/>
                </a:solidFill>
              </a:rPr>
              <a:t>At the end of this module, you should be able to:</a:t>
            </a:r>
            <a:endParaRPr b="1" dirty="0">
              <a:solidFill>
                <a:schemeClr val="tx1"/>
              </a:solidFill>
              <a:latin typeface="Arial"/>
              <a:ea typeface="Arial"/>
              <a:cs typeface="Arial"/>
              <a:sym typeface="Arial"/>
            </a:endParaRPr>
          </a:p>
          <a:p>
            <a:pPr>
              <a:defRPr sz="2400">
                <a:latin typeface="+mj-lt"/>
                <a:ea typeface="+mj-ea"/>
                <a:cs typeface="+mj-cs"/>
                <a:sym typeface="Source Sans Pro Regular"/>
              </a:defRPr>
            </a:pPr>
            <a:endParaRPr dirty="0">
              <a:solidFill>
                <a:srgbClr val="10253F"/>
              </a:solidFill>
              <a:latin typeface="Arial"/>
              <a:ea typeface="Arial"/>
              <a:cs typeface="Arial"/>
              <a:sym typeface="Arial"/>
            </a:endParaRPr>
          </a:p>
          <a:p>
            <a:pPr marL="308609" indent="-308609">
              <a:buClr>
                <a:srgbClr val="C00000"/>
              </a:buClr>
              <a:buSzPts val="2400"/>
              <a:buFont typeface="Arial"/>
              <a:buChar char="•"/>
              <a:defRPr sz="2400">
                <a:latin typeface="+mj-lt"/>
                <a:ea typeface="+mj-ea"/>
                <a:cs typeface="+mj-cs"/>
                <a:sym typeface="Source Sans Pro Regular"/>
              </a:defRPr>
            </a:pPr>
            <a:r>
              <a:rPr dirty="0"/>
              <a:t>Describe the principles and goals of ethics in emergency preparedness and response interventions.</a:t>
            </a:r>
            <a:endParaRPr dirty="0">
              <a:solidFill>
                <a:srgbClr val="10253F"/>
              </a:solidFill>
              <a:latin typeface="Arial"/>
              <a:ea typeface="Arial"/>
              <a:cs typeface="Arial"/>
              <a:sym typeface="Arial"/>
            </a:endParaRPr>
          </a:p>
          <a:p>
            <a:pPr marL="308609" indent="-308609">
              <a:buClr>
                <a:srgbClr val="C00000"/>
              </a:buClr>
              <a:buSzPts val="2400"/>
              <a:buFont typeface="Arial"/>
              <a:buChar char="•"/>
              <a:defRPr sz="2400">
                <a:latin typeface="+mj-lt"/>
                <a:ea typeface="+mj-ea"/>
                <a:cs typeface="+mj-cs"/>
                <a:sym typeface="Source Sans Pro Regular"/>
              </a:defRPr>
            </a:pPr>
            <a:r>
              <a:rPr dirty="0"/>
              <a:t>Identify frontline response workers rights and obligations. </a:t>
            </a:r>
            <a:endParaRPr dirty="0">
              <a:solidFill>
                <a:srgbClr val="10253F"/>
              </a:solidFill>
              <a:latin typeface="Arial"/>
              <a:ea typeface="Arial"/>
              <a:cs typeface="Arial"/>
              <a:sym typeface="Arial"/>
            </a:endParaRPr>
          </a:p>
          <a:p>
            <a:pPr marL="308609" indent="-308609">
              <a:buClr>
                <a:srgbClr val="C00000"/>
              </a:buClr>
              <a:buSzPts val="2400"/>
              <a:buFont typeface="Arial"/>
              <a:buChar char="•"/>
              <a:defRPr sz="2400">
                <a:latin typeface="+mj-lt"/>
                <a:ea typeface="+mj-ea"/>
                <a:cs typeface="+mj-cs"/>
                <a:sym typeface="Source Sans Pro Regular"/>
              </a:defRPr>
            </a:pPr>
            <a:r>
              <a:rPr dirty="0"/>
              <a:t>Explain how to prevent and respond to sexual exploitation and abuse and sexual harassment</a:t>
            </a:r>
            <a:endParaRPr dirty="0">
              <a:solidFill>
                <a:srgbClr val="10253F"/>
              </a:solidFill>
              <a:latin typeface="Arial"/>
              <a:ea typeface="Arial"/>
              <a:cs typeface="Arial"/>
              <a:sym typeface="Arial"/>
            </a:endParaRPr>
          </a:p>
        </p:txBody>
      </p:sp>
      <p:sp>
        <p:nvSpPr>
          <p:cNvPr id="284" name="Title 4"/>
          <p:cNvSpPr txBox="1">
            <a:spLocks noGrp="1"/>
          </p:cNvSpPr>
          <p:nvPr>
            <p:ph type="title"/>
          </p:nvPr>
        </p:nvSpPr>
        <p:spPr>
          <a:xfrm>
            <a:off x="388937" y="314633"/>
            <a:ext cx="3264195" cy="1230532"/>
          </a:xfrm>
          <a:prstGeom prst="rect">
            <a:avLst/>
          </a:prstGeom>
        </p:spPr>
        <p:txBody>
          <a:bodyPr/>
          <a:lstStyle/>
          <a:p>
            <a:r>
              <a:rPr b="1" dirty="0"/>
              <a:t>Learning objectives</a:t>
            </a:r>
          </a:p>
        </p:txBody>
      </p:sp>
      <p:sp>
        <p:nvSpPr>
          <p:cNvPr id="285" name="Rounded Rectangle 6"/>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sp>
        <p:nvSpPr>
          <p:cNvPr id="460" name="Content Placeholder 2"/>
          <p:cNvSpPr txBox="1">
            <a:spLocks noGrp="1"/>
          </p:cNvSpPr>
          <p:nvPr>
            <p:ph type="body" idx="1"/>
          </p:nvPr>
        </p:nvSpPr>
        <p:spPr>
          <a:xfrm>
            <a:off x="969057" y="842962"/>
            <a:ext cx="10081078"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290" name="Google Shape;307;p8"/>
          <p:cNvSpPr txBox="1">
            <a:spLocks noGrp="1"/>
          </p:cNvSpPr>
          <p:nvPr>
            <p:ph type="title"/>
          </p:nvPr>
        </p:nvSpPr>
        <p:spPr>
          <a:xfrm>
            <a:off x="394600" y="842962"/>
            <a:ext cx="3264195" cy="505777"/>
          </a:xfrm>
          <a:prstGeom prst="rect">
            <a:avLst/>
          </a:prstGeom>
        </p:spPr>
        <p:txBody>
          <a:bodyPr lIns="0" tIns="0" rIns="0" bIns="0" anchor="t"/>
          <a:lstStyle/>
          <a:p>
            <a:r>
              <a:rPr b="1" dirty="0"/>
              <a:t>Outline</a:t>
            </a:r>
          </a:p>
        </p:txBody>
      </p:sp>
      <p:sp>
        <p:nvSpPr>
          <p:cNvPr id="291" name="Google Shape;308;p8"/>
          <p:cNvSpPr txBox="1">
            <a:spLocks noGrp="1"/>
          </p:cNvSpPr>
          <p:nvPr>
            <p:ph type="body" idx="1"/>
          </p:nvPr>
        </p:nvSpPr>
        <p:spPr>
          <a:xfrm>
            <a:off x="4273550" y="1348739"/>
            <a:ext cx="7529514" cy="5040949"/>
          </a:xfrm>
          <a:prstGeom prst="rect">
            <a:avLst/>
          </a:prstGeom>
        </p:spPr>
        <p:txBody>
          <a:bodyPr lIns="0" tIns="0" rIns="0" bIns="0"/>
          <a:lstStyle/>
          <a:p>
            <a:pPr marL="385445" indent="-385445">
              <a:lnSpc>
                <a:spcPct val="150000"/>
              </a:lnSpc>
              <a:buFontTx/>
              <a:buAutoNum type="arabicPeriod"/>
              <a:defRPr sz="2400"/>
            </a:pPr>
            <a:r>
              <a:rPr dirty="0"/>
              <a:t>Principles and goals of ethics in emergency preparedness and response</a:t>
            </a:r>
          </a:p>
          <a:p>
            <a:pPr marL="385445" indent="-385445">
              <a:lnSpc>
                <a:spcPct val="150000"/>
              </a:lnSpc>
              <a:buFontTx/>
              <a:buAutoNum type="arabicPeriod"/>
              <a:defRPr sz="2400"/>
            </a:pPr>
            <a:r>
              <a:rPr dirty="0"/>
              <a:t>Frontline response workers rights and obligations</a:t>
            </a:r>
          </a:p>
          <a:p>
            <a:pPr marL="385445" indent="-385445">
              <a:lnSpc>
                <a:spcPct val="150000"/>
              </a:lnSpc>
              <a:buFontTx/>
              <a:buAutoNum type="arabicPeriod"/>
              <a:defRPr sz="2400"/>
            </a:pPr>
            <a:r>
              <a:rPr dirty="0"/>
              <a:t>Explain how to prevent and respond to sexual exploitation and abuse and sexual harassment.</a:t>
            </a:r>
          </a:p>
          <a:p>
            <a:pPr marL="385445" indent="-385445">
              <a:lnSpc>
                <a:spcPct val="150000"/>
              </a:lnSpc>
              <a:buFontTx/>
              <a:buAutoNum type="arabicPeriod"/>
              <a:defRPr sz="2400"/>
            </a:pPr>
            <a:r>
              <a:rPr dirty="0"/>
              <a:t>References and guidelines</a:t>
            </a:r>
          </a:p>
          <a:p>
            <a:pPr marL="385445" indent="-385445">
              <a:lnSpc>
                <a:spcPct val="150000"/>
              </a:lnSpc>
              <a:buFontTx/>
              <a:buAutoNum type="arabicPeriod"/>
              <a:defRPr sz="2400"/>
            </a:pPr>
            <a:r>
              <a:rPr dirty="0"/>
              <a:t>Additional training resources</a:t>
            </a:r>
          </a:p>
        </p:txBody>
      </p:sp>
      <p:sp>
        <p:nvSpPr>
          <p:cNvPr id="292" name="Rounded Rectangle 2"/>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02" name="Google Shape;300;p7"/>
          <p:cNvSpPr txBox="1">
            <a:spLocks noGrp="1"/>
          </p:cNvSpPr>
          <p:nvPr>
            <p:ph type="body" sz="quarter" idx="1"/>
          </p:nvPr>
        </p:nvSpPr>
        <p:spPr>
          <a:xfrm>
            <a:off x="2046386" y="1695043"/>
            <a:ext cx="8342975" cy="1870076"/>
          </a:xfrm>
          <a:prstGeom prst="rect">
            <a:avLst/>
          </a:prstGeom>
        </p:spPr>
        <p:txBody>
          <a:bodyPr lIns="134999" tIns="134999" rIns="134999" bIns="134999"/>
          <a:lstStyle>
            <a:lvl1pPr defTabSz="248816">
              <a:lnSpc>
                <a:spcPct val="110000"/>
              </a:lnSpc>
              <a:spcBef>
                <a:spcPts val="0"/>
              </a:spcBef>
              <a:defRPr sz="3096"/>
            </a:lvl1pPr>
          </a:lstStyle>
          <a:p>
            <a:r>
              <a:rPr b="1" dirty="0"/>
              <a:t>1.Principles and goals of ethics</a:t>
            </a:r>
            <a:r>
              <a:rPr lang="hu-HU" b="1" dirty="0"/>
              <a:t> </a:t>
            </a:r>
            <a:br>
              <a:rPr lang="hu-HU" b="1" dirty="0"/>
            </a:br>
            <a:r>
              <a:rPr b="1" dirty="0"/>
              <a:t>in emergency preparedness and response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05" name="Content Placeholder 3"/>
          <p:cNvSpPr txBox="1"/>
          <p:nvPr/>
        </p:nvSpPr>
        <p:spPr>
          <a:xfrm>
            <a:off x="204317" y="34993"/>
            <a:ext cx="439007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a:t>Principles of ethics</a:t>
            </a:r>
          </a:p>
        </p:txBody>
      </p:sp>
      <p:sp>
        <p:nvSpPr>
          <p:cNvPr id="306" name="ZoneTexte 8"/>
          <p:cNvSpPr txBox="1"/>
          <p:nvPr/>
        </p:nvSpPr>
        <p:spPr>
          <a:xfrm>
            <a:off x="509301" y="1708580"/>
            <a:ext cx="6677944" cy="43781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spAutoFit/>
          </a:bodyPr>
          <a:lstStyle/>
          <a:p>
            <a:pPr marL="257175" indent="-257175">
              <a:buClr>
                <a:srgbClr val="C00000"/>
              </a:buClr>
              <a:buSzPct val="100000"/>
              <a:buFont typeface="Arial"/>
              <a:buChar char="•"/>
              <a:defRPr sz="2000">
                <a:latin typeface="+mj-lt"/>
                <a:ea typeface="+mj-ea"/>
                <a:cs typeface="+mj-cs"/>
                <a:sym typeface="Source Sans Pro Regular"/>
              </a:defRPr>
            </a:pPr>
            <a:r>
              <a:rPr dirty="0"/>
              <a:t>The three primary ethical principles that should guide all interventions involving human beings are : </a:t>
            </a:r>
          </a:p>
          <a:p>
            <a:pPr marL="600075" lvl="1" indent="-257175">
              <a:buClr>
                <a:srgbClr val="C00000"/>
              </a:buClr>
              <a:buSzPct val="100000"/>
              <a:buFont typeface="Courier New"/>
              <a:buChar char="o"/>
              <a:defRPr sz="2000">
                <a:latin typeface="+mj-lt"/>
                <a:ea typeface="+mj-ea"/>
                <a:cs typeface="+mj-cs"/>
                <a:sym typeface="Source Sans Pro Regular"/>
              </a:defRPr>
            </a:pPr>
            <a:r>
              <a:rPr dirty="0"/>
              <a:t>Respect for persons, which relates to respecting the autonomy and self-determination of participants, and protecting those who lack autonomy, including by providing security from harm or abuse. </a:t>
            </a:r>
          </a:p>
          <a:p>
            <a:pPr marL="600075" lvl="1" indent="-257175">
              <a:buClr>
                <a:srgbClr val="C00000"/>
              </a:buClr>
              <a:buSzPct val="100000"/>
              <a:buFont typeface="Courier New"/>
              <a:buChar char="o"/>
              <a:defRPr sz="2000">
                <a:latin typeface="+mj-lt"/>
                <a:ea typeface="+mj-ea"/>
                <a:cs typeface="+mj-cs"/>
                <a:sym typeface="Source Sans Pro Regular"/>
              </a:defRPr>
            </a:pPr>
            <a:r>
              <a:rPr dirty="0"/>
              <a:t>Beneficence, a duty to safeguard the welfare of people/communities involved, which includes minimizing risks and assuring that benefits outweigh risks.</a:t>
            </a:r>
          </a:p>
          <a:p>
            <a:pPr marL="600075" lvl="1" indent="-257175">
              <a:buClr>
                <a:srgbClr val="C00000"/>
              </a:buClr>
              <a:buSzPct val="100000"/>
              <a:buFont typeface="Courier New"/>
              <a:buChar char="o"/>
              <a:defRPr sz="2000">
                <a:latin typeface="+mj-lt"/>
                <a:ea typeface="+mj-ea"/>
                <a:cs typeface="+mj-cs"/>
                <a:sym typeface="Source Sans Pro Regular"/>
              </a:defRPr>
            </a:pPr>
            <a:r>
              <a:rPr dirty="0"/>
              <a:t>Justice, a duty to distribute benefits and burdens fairly.</a:t>
            </a:r>
          </a:p>
          <a:p>
            <a:pPr marL="600075" lvl="1" indent="-257175">
              <a:buClr>
                <a:schemeClr val="accent3"/>
              </a:buClr>
              <a:buSzPct val="100000"/>
              <a:buFont typeface="Courier New"/>
              <a:buChar char="o"/>
              <a:defRPr sz="2000">
                <a:latin typeface="+mj-lt"/>
                <a:ea typeface="+mj-ea"/>
                <a:cs typeface="+mj-cs"/>
                <a:sym typeface="Source Sans Pro Regular"/>
              </a:defRPr>
            </a:pPr>
            <a:endParaRPr dirty="0"/>
          </a:p>
          <a:p>
            <a:pPr marL="257175" indent="-257175">
              <a:buClr>
                <a:srgbClr val="C00000"/>
              </a:buClr>
              <a:buSzPct val="100000"/>
              <a:buFont typeface="Arial"/>
              <a:buChar char="•"/>
              <a:defRPr sz="2000">
                <a:latin typeface="+mj-lt"/>
                <a:ea typeface="+mj-ea"/>
                <a:cs typeface="+mj-cs"/>
                <a:sym typeface="Source Sans Pro Regular"/>
              </a:defRPr>
            </a:pPr>
            <a:r>
              <a:rPr dirty="0"/>
              <a:t>Other relevant ethical principles exist: Utility, solidarity, liberty  reciprocity….</a:t>
            </a:r>
          </a:p>
        </p:txBody>
      </p:sp>
      <p:grpSp>
        <p:nvGrpSpPr>
          <p:cNvPr id="312" name="Groupe 18"/>
          <p:cNvGrpSpPr/>
          <p:nvPr/>
        </p:nvGrpSpPr>
        <p:grpSpPr>
          <a:xfrm>
            <a:off x="7432671" y="2267945"/>
            <a:ext cx="4189165" cy="1832391"/>
            <a:chOff x="0" y="0"/>
            <a:chExt cx="4189164" cy="1832390"/>
          </a:xfrm>
        </p:grpSpPr>
        <p:grpSp>
          <p:nvGrpSpPr>
            <p:cNvPr id="309" name="Picture 2"/>
            <p:cNvGrpSpPr/>
            <p:nvPr/>
          </p:nvGrpSpPr>
          <p:grpSpPr>
            <a:xfrm>
              <a:off x="0" y="0"/>
              <a:ext cx="4189165" cy="1832391"/>
              <a:chOff x="0" y="0"/>
              <a:chExt cx="4189164" cy="1832390"/>
            </a:xfrm>
          </p:grpSpPr>
          <p:sp>
            <p:nvSpPr>
              <p:cNvPr id="307" name="Rectangle"/>
              <p:cNvSpPr/>
              <p:nvPr/>
            </p:nvSpPr>
            <p:spPr>
              <a:xfrm>
                <a:off x="0" y="0"/>
                <a:ext cx="4189165" cy="1832391"/>
              </a:xfrm>
              <a:prstGeom prst="rect">
                <a:avLst/>
              </a:prstGeom>
              <a:solidFill>
                <a:srgbClr val="2E75B6"/>
              </a:solidFill>
              <a:ln w="12700" cap="flat">
                <a:noFill/>
                <a:miter lim="400000"/>
              </a:ln>
              <a:effectLst/>
            </p:spPr>
            <p:txBody>
              <a:bodyPr wrap="square" lIns="45719" tIns="45719" rIns="45719" bIns="45719" numCol="1" anchor="ctr">
                <a:noAutofit/>
              </a:bodyPr>
              <a:lstStyle/>
              <a:p>
                <a:endParaRPr/>
              </a:p>
            </p:txBody>
          </p:sp>
          <p:pic>
            <p:nvPicPr>
              <p:cNvPr id="308" name="image13.png" descr="image13.png"/>
              <p:cNvPicPr>
                <a:picLocks noChangeAspect="1"/>
              </p:cNvPicPr>
              <p:nvPr/>
            </p:nvPicPr>
            <p:blipFill>
              <a:blip r:embed="rId3"/>
              <a:stretch>
                <a:fillRect/>
              </a:stretch>
            </p:blipFill>
            <p:spPr>
              <a:xfrm>
                <a:off x="0" y="0"/>
                <a:ext cx="4189165" cy="1832391"/>
              </a:xfrm>
              <a:prstGeom prst="rect">
                <a:avLst/>
              </a:prstGeom>
              <a:ln w="12700" cap="flat">
                <a:noFill/>
                <a:miter lim="400000"/>
              </a:ln>
              <a:effectLst/>
            </p:spPr>
          </p:pic>
        </p:grpSp>
        <p:sp>
          <p:nvSpPr>
            <p:cNvPr id="310" name="ZoneTexte 4"/>
            <p:cNvSpPr txBox="1"/>
            <p:nvPr/>
          </p:nvSpPr>
          <p:spPr>
            <a:xfrm>
              <a:off x="105545" y="347193"/>
              <a:ext cx="1750833" cy="523241"/>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300">
                  <a:solidFill>
                    <a:srgbClr val="FFFFFF"/>
                  </a:solidFill>
                  <a:latin typeface="+mj-lt"/>
                  <a:ea typeface="+mj-ea"/>
                  <a:cs typeface="+mj-cs"/>
                  <a:sym typeface="Source Sans Pro Regular"/>
                </a:defRPr>
              </a:lvl1pPr>
            </a:lstStyle>
            <a:p>
              <a:r>
                <a:t>Individual human rights and civil liberties </a:t>
              </a:r>
            </a:p>
          </p:txBody>
        </p:sp>
        <p:sp>
          <p:nvSpPr>
            <p:cNvPr id="311" name="ZoneTexte 5"/>
            <p:cNvSpPr txBox="1"/>
            <p:nvPr/>
          </p:nvSpPr>
          <p:spPr>
            <a:xfrm>
              <a:off x="2227197" y="378039"/>
              <a:ext cx="1750830" cy="739141"/>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gn="ctr">
                <a:defRPr sz="1300">
                  <a:solidFill>
                    <a:srgbClr val="FFFFFF"/>
                  </a:solidFill>
                  <a:latin typeface="+mj-lt"/>
                  <a:ea typeface="+mj-ea"/>
                  <a:cs typeface="+mj-cs"/>
                  <a:sym typeface="Source Sans Pro Regular"/>
                </a:defRPr>
              </a:pPr>
              <a:endParaRPr/>
            </a:p>
            <a:p>
              <a:pPr algn="ctr">
                <a:defRPr sz="1300">
                  <a:solidFill>
                    <a:srgbClr val="FFFFFF"/>
                  </a:solidFill>
                  <a:latin typeface="+mj-lt"/>
                  <a:ea typeface="+mj-ea"/>
                  <a:cs typeface="+mj-cs"/>
                  <a:sym typeface="Source Sans Pro Regular"/>
                </a:defRPr>
              </a:pPr>
              <a:r>
                <a:t>Public Interest</a:t>
              </a:r>
            </a:p>
            <a:p>
              <a:pPr algn="ctr">
                <a:defRPr sz="1300">
                  <a:solidFill>
                    <a:srgbClr val="FFFFFF"/>
                  </a:solidFill>
                  <a:latin typeface="+mj-lt"/>
                  <a:ea typeface="+mj-ea"/>
                  <a:cs typeface="+mj-cs"/>
                  <a:sym typeface="Source Sans Pro Regular"/>
                </a:defRPr>
              </a:pPr>
              <a:r>
                <a:t> </a:t>
              </a:r>
            </a:p>
          </p:txBody>
        </p:sp>
      </p:grpSp>
      <p:sp>
        <p:nvSpPr>
          <p:cNvPr id="313" name="Espace réservé du contenu 6"/>
          <p:cNvSpPr txBox="1"/>
          <p:nvPr/>
        </p:nvSpPr>
        <p:spPr>
          <a:xfrm>
            <a:off x="509301" y="847853"/>
            <a:ext cx="10503639"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defRPr sz="2800">
                <a:solidFill>
                  <a:srgbClr val="C00000"/>
                </a:solidFill>
                <a:latin typeface="Source Sans Pro Bold"/>
                <a:ea typeface="Source Sans Pro Bold"/>
                <a:cs typeface="Source Sans Pro Bold"/>
                <a:sym typeface="Source Sans Pro Bold"/>
              </a:defRPr>
            </a:lvl1pPr>
          </a:lstStyle>
          <a:p>
            <a:r>
              <a:rPr sz="2400" b="1" dirty="0"/>
              <a:t>Balancing rights, interests and values is the most ethical challenge while responding to an emergency</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18" name="Espace réservé du contenu 2"/>
          <p:cNvSpPr txBox="1">
            <a:spLocks noGrp="1"/>
          </p:cNvSpPr>
          <p:nvPr>
            <p:ph type="body" idx="1"/>
          </p:nvPr>
        </p:nvSpPr>
        <p:spPr>
          <a:xfrm>
            <a:off x="1101212" y="1170788"/>
            <a:ext cx="10146429" cy="4516424"/>
          </a:xfrm>
          <a:prstGeom prst="rect">
            <a:avLst/>
          </a:prstGeom>
        </p:spPr>
        <p:txBody>
          <a:bodyPr/>
          <a:lstStyle/>
          <a:p>
            <a:pPr marL="254000" indent="-254000">
              <a:defRPr sz="2400"/>
            </a:pPr>
            <a:r>
              <a:rPr dirty="0"/>
              <a:t>In emergency settings, dependency, loss of autonomy, breakdown of community/social systems and ongoing security threats are the norm. </a:t>
            </a:r>
          </a:p>
          <a:p>
            <a:pPr marL="254000" indent="-254000">
              <a:defRPr sz="2400"/>
            </a:pPr>
            <a:r>
              <a:rPr dirty="0"/>
              <a:t>Ethical issues in an emergency differ from other situations in several ways:</a:t>
            </a:r>
          </a:p>
          <a:p>
            <a:pPr marL="495300" lvl="1" indent="-254000">
              <a:spcBef>
                <a:spcPts val="100"/>
              </a:spcBef>
              <a:buFont typeface="Courier New"/>
              <a:buChar char="o"/>
              <a:defRPr sz="2400"/>
            </a:pPr>
            <a:r>
              <a:rPr dirty="0"/>
              <a:t>Emergency situations affect perceptions of risks, benefits and trust, and these changed perceptions, especially in the patient-provider relationship</a:t>
            </a:r>
            <a:endParaRPr sz="2800" dirty="0"/>
          </a:p>
          <a:p>
            <a:pPr marL="495300" lvl="1" indent="-254000">
              <a:spcBef>
                <a:spcPts val="100"/>
              </a:spcBef>
              <a:buFont typeface="Courier New"/>
              <a:buChar char="o"/>
              <a:defRPr sz="2400"/>
            </a:pPr>
            <a:r>
              <a:rPr dirty="0"/>
              <a:t>There is a heightened need for attention to organizational values like accountability and transparency. </a:t>
            </a:r>
          </a:p>
          <a:p>
            <a:pPr marL="495300" lvl="1" indent="-254000">
              <a:spcBef>
                <a:spcPts val="100"/>
              </a:spcBef>
              <a:buFont typeface="Courier New"/>
              <a:buChar char="o"/>
              <a:defRPr sz="2400"/>
            </a:pPr>
            <a:r>
              <a:rPr dirty="0"/>
              <a:t>The timely generation of knowledge is a practical matter of importance. The normal processes used to ensure the scientific and ethical validity of such efforts may not react fast enough; for example, there may not be sufficient time for standard ethics review processes, which in many countries can sometimes take months.</a:t>
            </a:r>
          </a:p>
        </p:txBody>
      </p:sp>
      <p:sp>
        <p:nvSpPr>
          <p:cNvPr id="319" name="Titre 1"/>
          <p:cNvSpPr txBox="1">
            <a:spLocks noGrp="1"/>
          </p:cNvSpPr>
          <p:nvPr>
            <p:ph type="title" idx="4294967295"/>
          </p:nvPr>
        </p:nvSpPr>
        <p:spPr>
          <a:xfrm>
            <a:off x="117136" y="-20445"/>
            <a:ext cx="7886701" cy="646114"/>
          </a:xfrm>
          <a:prstGeom prst="rect">
            <a:avLst/>
          </a:prstGeom>
        </p:spPr>
        <p:txBody>
          <a:bodyPr/>
          <a:lstStyle>
            <a:lvl1pPr defTabSz="286428">
              <a:defRPr sz="3168"/>
            </a:lvl1pPr>
          </a:lstStyle>
          <a:p>
            <a:r>
              <a:rPr b="1" dirty="0"/>
              <a:t>Ethics in emergencies vs. in other situations</a:t>
            </a:r>
          </a:p>
        </p:txBody>
      </p:sp>
      <p:grpSp>
        <p:nvGrpSpPr>
          <p:cNvPr id="322" name="ZoneTexte 3"/>
          <p:cNvGrpSpPr/>
          <p:nvPr/>
        </p:nvGrpSpPr>
        <p:grpSpPr>
          <a:xfrm>
            <a:off x="777332" y="5466736"/>
            <a:ext cx="10735196" cy="646114"/>
            <a:chOff x="0" y="0"/>
            <a:chExt cx="11167109" cy="671829"/>
          </a:xfrm>
        </p:grpSpPr>
        <p:sp>
          <p:nvSpPr>
            <p:cNvPr id="320" name="Rectangle"/>
            <p:cNvSpPr/>
            <p:nvPr/>
          </p:nvSpPr>
          <p:spPr>
            <a:xfrm>
              <a:off x="0" y="0"/>
              <a:ext cx="11167110" cy="646113"/>
            </a:xfrm>
            <a:prstGeom prst="rect">
              <a:avLst/>
            </a:prstGeom>
            <a:solidFill>
              <a:srgbClr val="C00000"/>
            </a:solidFill>
            <a:ln w="12700" cap="flat">
              <a:noFill/>
              <a:miter lim="400000"/>
            </a:ln>
            <a:effectLst/>
          </p:spPr>
          <p:txBody>
            <a:bodyPr wrap="square" lIns="45719" tIns="45719" rIns="45719" bIns="45719" numCol="1" anchor="t">
              <a:noAutofit/>
            </a:bodyPr>
            <a:lstStyle/>
            <a:p>
              <a:pPr algn="ctr">
                <a:lnSpc>
                  <a:spcPct val="90000"/>
                </a:lnSpc>
                <a:spcBef>
                  <a:spcPts val="1000"/>
                </a:spcBef>
                <a:defRPr sz="2000">
                  <a:solidFill>
                    <a:srgbClr val="FFFFFF"/>
                  </a:solidFill>
                  <a:latin typeface="+mj-lt"/>
                  <a:ea typeface="+mj-ea"/>
                  <a:cs typeface="+mj-cs"/>
                  <a:sym typeface="Source Sans Pro Regular"/>
                </a:defRPr>
              </a:pPr>
              <a:endParaRPr/>
            </a:p>
          </p:txBody>
        </p:sp>
        <p:sp>
          <p:nvSpPr>
            <p:cNvPr id="321" name="Developing in advance an ethical framework to refer to in an emergency response and reviewing the effects of applicable laws and policies can help ensure that vulnerable populations are not harmed."/>
            <p:cNvSpPr txBox="1"/>
            <p:nvPr/>
          </p:nvSpPr>
          <p:spPr>
            <a:xfrm>
              <a:off x="34290" y="0"/>
              <a:ext cx="11098529" cy="6718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t">
              <a:spAutoFit/>
            </a:bodyPr>
            <a:lstStyle>
              <a:lvl1pPr algn="ctr">
                <a:lnSpc>
                  <a:spcPct val="90000"/>
                </a:lnSpc>
                <a:spcBef>
                  <a:spcPts val="1000"/>
                </a:spcBef>
                <a:defRPr sz="2000">
                  <a:solidFill>
                    <a:srgbClr val="FFFFFF"/>
                  </a:solidFill>
                  <a:latin typeface="+mj-lt"/>
                  <a:ea typeface="+mj-ea"/>
                  <a:cs typeface="+mj-cs"/>
                  <a:sym typeface="Source Sans Pro Regular"/>
                </a:defRPr>
              </a:lvl1pPr>
            </a:lstStyle>
            <a:p>
              <a:r>
                <a:rPr dirty="0"/>
                <a:t>Developing in advance an ethical framework to refer to in an emergency response and reviewing the effects of applicable laws and policies can help ensure that vulnerable populations are not harmed.</a:t>
              </a: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27" name="Espace réservé du contenu 2"/>
          <p:cNvSpPr txBox="1">
            <a:spLocks noGrp="1"/>
          </p:cNvSpPr>
          <p:nvPr>
            <p:ph type="body" idx="1"/>
          </p:nvPr>
        </p:nvSpPr>
        <p:spPr>
          <a:xfrm>
            <a:off x="734979" y="1090985"/>
            <a:ext cx="10586101" cy="5101092"/>
          </a:xfrm>
          <a:prstGeom prst="rect">
            <a:avLst/>
          </a:prstGeom>
        </p:spPr>
        <p:txBody>
          <a:bodyPr lIns="34290" tIns="34290" rIns="34290" bIns="34290"/>
          <a:lstStyle/>
          <a:p>
            <a:pPr marL="342900" indent="-342900">
              <a:buFontTx/>
              <a:buAutoNum type="arabicPeriod"/>
              <a:defRPr sz="1800"/>
            </a:pPr>
            <a:r>
              <a:rPr dirty="0"/>
              <a:t>Harm reduction and benefit promotion: Emergency preparedness activities should protect public safety, health, and well-being. They should minimize the extent of death, injury, disease, disability, and suffering during and after an emergency.</a:t>
            </a:r>
          </a:p>
          <a:p>
            <a:pPr marL="342900" indent="-342900">
              <a:buFontTx/>
              <a:buAutoNum type="arabicPeriod"/>
              <a:defRPr sz="1800"/>
            </a:pPr>
            <a:r>
              <a:rPr dirty="0"/>
              <a:t>Equal liberty and human rights: Emergency preparedness activities should be designed so as to respect the equal liberty, autonomy, and dignity of all persons.</a:t>
            </a:r>
          </a:p>
          <a:p>
            <a:pPr marL="342900" indent="-342900">
              <a:buFontTx/>
              <a:buAutoNum type="arabicPeriod"/>
              <a:defRPr sz="1800"/>
            </a:pPr>
            <a:r>
              <a:rPr dirty="0"/>
              <a:t>Distributive justice: Emergency preparedness activities should be conducted so as to ensure that the benefits and burdens imposed on the population by the emergency, and by the need to cope with its effects, are shared equitably and fairly.</a:t>
            </a:r>
          </a:p>
          <a:p>
            <a:pPr marL="342900" indent="-342900">
              <a:buFontTx/>
              <a:buAutoNum type="arabicPeriod"/>
              <a:defRPr sz="1800"/>
            </a:pPr>
            <a:r>
              <a:rPr dirty="0"/>
              <a:t>Public transparency and inclusiveness: Emergency preparedness activities should be based on and incorporate decision-making processes that are inclusive, transparent, and accountable so as to sustain public trust.</a:t>
            </a:r>
          </a:p>
          <a:p>
            <a:pPr marL="342900" indent="-342900">
              <a:buFontTx/>
              <a:buAutoNum type="arabicPeriod"/>
              <a:defRPr sz="1800"/>
            </a:pPr>
            <a:r>
              <a:rPr dirty="0"/>
              <a:t>Community resilience and empowerment: Emergency preparedness activities should strive toward the long-term goal of developing community resources that will make them more hazard-resistant and allow them to recover appropriately and effectively after emergencies.</a:t>
            </a:r>
          </a:p>
          <a:p>
            <a:pPr marL="342900" indent="-342900">
              <a:buFontTx/>
              <a:buAutoNum type="arabicPeriod"/>
              <a:defRPr sz="1800"/>
            </a:pPr>
            <a:r>
              <a:rPr dirty="0"/>
              <a:t>Public health professionalism: Emergency preparedness activities should recognize the special obligations of certain public health professionals and promote the competency of these professionals and coordination among them.</a:t>
            </a:r>
          </a:p>
          <a:p>
            <a:pPr marL="342900" indent="-342900">
              <a:buFontTx/>
              <a:buAutoNum type="arabicPeriod"/>
              <a:defRPr sz="1800"/>
            </a:pPr>
            <a:r>
              <a:rPr dirty="0"/>
              <a:t>Responsible citizenship and civic commitment: Emergency preparedness activities should promote a sense of personal responsibility and citizenship.</a:t>
            </a:r>
          </a:p>
        </p:txBody>
      </p:sp>
      <p:sp>
        <p:nvSpPr>
          <p:cNvPr id="328" name="Titre 1"/>
          <p:cNvSpPr txBox="1">
            <a:spLocks noGrp="1"/>
          </p:cNvSpPr>
          <p:nvPr>
            <p:ph type="title" idx="4294967295"/>
          </p:nvPr>
        </p:nvSpPr>
        <p:spPr>
          <a:xfrm>
            <a:off x="137160" y="-1"/>
            <a:ext cx="8275319" cy="646115"/>
          </a:xfrm>
          <a:prstGeom prst="rect">
            <a:avLst/>
          </a:prstGeom>
        </p:spPr>
        <p:txBody>
          <a:bodyPr/>
          <a:lstStyle/>
          <a:p>
            <a:r>
              <a:rPr b="1" dirty="0"/>
              <a:t>7 Ethics goals in emergency preparedness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33" name="Titre 1"/>
          <p:cNvSpPr txBox="1">
            <a:spLocks noGrp="1"/>
          </p:cNvSpPr>
          <p:nvPr>
            <p:ph type="title"/>
          </p:nvPr>
        </p:nvSpPr>
        <p:spPr>
          <a:xfrm>
            <a:off x="279908" y="-309664"/>
            <a:ext cx="10058401" cy="2339613"/>
          </a:xfrm>
          <a:prstGeom prst="rect">
            <a:avLst/>
          </a:prstGeom>
        </p:spPr>
        <p:txBody>
          <a:bodyPr/>
          <a:lstStyle/>
          <a:p>
            <a:pPr>
              <a:defRPr sz="2800">
                <a:solidFill>
                  <a:srgbClr val="C00000"/>
                </a:solidFill>
              </a:defRPr>
            </a:pPr>
            <a:r>
              <a:rPr b="1" dirty="0">
                <a:solidFill>
                  <a:srgbClr val="002060"/>
                </a:solidFill>
              </a:rPr>
              <a:t>How can surveillance, isolation, quarantine and other control measures be undertaken in a way that respects ethical norms? </a:t>
            </a:r>
            <a:br>
              <a:rPr b="1" dirty="0"/>
            </a:br>
            <a:endParaRPr b="1" dirty="0"/>
          </a:p>
        </p:txBody>
      </p:sp>
      <p:sp>
        <p:nvSpPr>
          <p:cNvPr id="334" name="Espace réservé du contenu 2"/>
          <p:cNvSpPr txBox="1">
            <a:spLocks noGrp="1"/>
          </p:cNvSpPr>
          <p:nvPr>
            <p:ph type="body" idx="4294967295"/>
          </p:nvPr>
        </p:nvSpPr>
        <p:spPr>
          <a:xfrm>
            <a:off x="605790" y="1365483"/>
            <a:ext cx="11109132" cy="5279681"/>
          </a:xfrm>
          <a:prstGeom prst="rect">
            <a:avLst/>
          </a:prstGeom>
        </p:spPr>
        <p:txBody>
          <a:bodyPr/>
          <a:lstStyle/>
          <a:p>
            <a:pPr marL="254000" indent="-254000">
              <a:buClr>
                <a:srgbClr val="C00000"/>
              </a:buClr>
              <a:defRPr sz="2000"/>
            </a:pPr>
            <a:r>
              <a:rPr dirty="0"/>
              <a:t>Public health activity, including emergency response, requires robust data that allow threats to individual and population health to be assessed, and priorities set and resources allocated on the basis of risk. The need for accurate disease surveillance data must be balanced against the principle of individual autonomy.</a:t>
            </a:r>
          </a:p>
          <a:p>
            <a:pPr marL="254000" indent="-254000">
              <a:buClr>
                <a:srgbClr val="C00000"/>
              </a:buClr>
              <a:defRPr sz="2000"/>
            </a:pPr>
            <a:r>
              <a:rPr dirty="0"/>
              <a:t>A voluntary compliance approach is ethically superior to mandatory compliance, assuming that the necessary behaviors can be achieved. </a:t>
            </a:r>
          </a:p>
          <a:p>
            <a:pPr marL="254000" indent="-254000">
              <a:buClr>
                <a:srgbClr val="C00000"/>
              </a:buClr>
              <a:defRPr sz="2000"/>
            </a:pPr>
            <a:r>
              <a:rPr dirty="0"/>
              <a:t>Isolation and quarantine should be voluntary to the greatest extent possible</a:t>
            </a:r>
          </a:p>
          <a:p>
            <a:pPr marL="254000" indent="-254000">
              <a:buClr>
                <a:srgbClr val="C00000"/>
              </a:buClr>
              <a:defRPr sz="2000"/>
            </a:pPr>
            <a:r>
              <a:rPr dirty="0"/>
              <a:t>Self-imposed quarantine in one’s home is ethically preferable to mandatory incarceration in a supervised facility. </a:t>
            </a:r>
          </a:p>
          <a:p>
            <a:pPr marL="254000" indent="-254000">
              <a:buClr>
                <a:srgbClr val="C00000"/>
              </a:buClr>
              <a:defRPr sz="2000"/>
            </a:pPr>
            <a:r>
              <a:rPr dirty="0"/>
              <a:t>Social distancing orders without too much in the way of surveillance and enforcement is another example of an emergency procedure that treads lightly on personal liberty. </a:t>
            </a:r>
          </a:p>
          <a:p>
            <a:pPr marL="254000" indent="-254000">
              <a:buClr>
                <a:srgbClr val="C00000"/>
              </a:buClr>
              <a:defRPr sz="2000"/>
            </a:pPr>
            <a:r>
              <a:rPr dirty="0"/>
              <a:t>Mandatory measures should only be instituted as a last resort, when voluntary measures cannot reasonably be expected to succeed, and the failure to institute mandatory measures is likely to have a substantial impact on public health.</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330B273-D1A1-4DBE-BFBE-4BCE051BBB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19528D-27B9-4A95-B2DF-D4F8B73FE8D3}">
  <ds:schemaRefs>
    <ds:schemaRef ds:uri="http://schemas.microsoft.com/sharepoint/v3/contenttype/forms"/>
  </ds:schemaRefs>
</ds:datastoreItem>
</file>

<file path=customXml/itemProps3.xml><?xml version="1.0" encoding="utf-8"?>
<ds:datastoreItem xmlns:ds="http://schemas.openxmlformats.org/officeDocument/2006/customXml" ds:itemID="{24218149-59A8-450C-B369-6AA3B4B34936}">
  <ds:schemaRefs>
    <ds:schemaRef ds:uri="http://schemas.microsoft.com/office/infopath/2007/PartnerControls"/>
    <ds:schemaRef ds:uri="http://purl.org/dc/terms/"/>
    <ds:schemaRef ds:uri="http://purl.org/dc/dcmitype/"/>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9ca0fa8f-1020-4790-a298-914e539c43a5"/>
    <ds:schemaRef ds:uri="1545eeb8-3090-4573-a4ea-6910cac27a03"/>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3</TotalTime>
  <Words>4203</Words>
  <Application>Microsoft Office PowerPoint</Application>
  <PresentationFormat>Widescreen</PresentationFormat>
  <Paragraphs>279</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RRT_Theme_v3</vt:lpstr>
      <vt:lpstr>Prevention and Response  to Sexual Exploitation,  Abuse and Sexual Harassment   in emergency preparedness  and response</vt:lpstr>
      <vt:lpstr>PowerPoint Presentation</vt:lpstr>
      <vt:lpstr>Learning objectives</vt:lpstr>
      <vt:lpstr>Outline</vt:lpstr>
      <vt:lpstr>PowerPoint Presentation</vt:lpstr>
      <vt:lpstr>PowerPoint Presentation</vt:lpstr>
      <vt:lpstr>Ethics in emergencies vs. in other situations</vt:lpstr>
      <vt:lpstr>7 Ethics goals in emergency preparedness</vt:lpstr>
      <vt:lpstr>How can surveillance, isolation, quarantine and other control measures be undertaken in a way that respects ethical norms?  </vt:lpstr>
      <vt:lpstr>PowerPoint Presentation</vt:lpstr>
      <vt:lpstr>What are frontline response workers’ rights? </vt:lpstr>
      <vt:lpstr>PowerPoint Presentation</vt:lpstr>
      <vt:lpstr>PowerPoint Presentation</vt:lpstr>
      <vt:lpstr>PowerPoint Presentation</vt:lpstr>
      <vt:lpstr>Prevention and Response to Sexual Exploitation and Abuse and Sexual Harassment (PRSEAH)</vt:lpstr>
      <vt:lpstr>Prevention and Response to Sexual Exploitation and Abuse and Sexual Harassment (PRSEAH)</vt:lpstr>
      <vt:lpstr>Examples of acts of sexual exploitation  and abuse (SEA) </vt:lpstr>
      <vt:lpstr>PRSEAH and obligations under the WHO Staff Regulations and Staff Rules </vt:lpstr>
      <vt:lpstr>PowerPoint Presentation</vt:lpstr>
      <vt:lpstr>Prevention and Response to Sexual Exploitation and Abuse and Sexual Harassment (PRSEAH) in emergencies</vt:lpstr>
      <vt:lpstr>Role of the Head of Emergency Response in the PRSEAH</vt:lpstr>
      <vt:lpstr>The eight safety and ethical recommendations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and Response  to Sexual Exploitation,  Abuse and Sexual Harassment   in emergency preparedness  and response</dc:title>
  <dc:creator>Szilvia Horváth</dc:creator>
  <cp:lastModifiedBy>GOMEZ, Paula</cp:lastModifiedBy>
  <cp:revision>4</cp:revision>
  <dcterms:modified xsi:type="dcterms:W3CDTF">2023-04-07T10:26:00Z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